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7"/>
  </p:notesMasterIdLst>
  <p:sldIdLst>
    <p:sldId id="256" r:id="rId2"/>
    <p:sldId id="272" r:id="rId3"/>
    <p:sldId id="269" r:id="rId4"/>
    <p:sldId id="270" r:id="rId5"/>
    <p:sldId id="273" r:id="rId6"/>
    <p:sldId id="276" r:id="rId7"/>
    <p:sldId id="271" r:id="rId8"/>
    <p:sldId id="262" r:id="rId9"/>
    <p:sldId id="263" r:id="rId10"/>
    <p:sldId id="268" r:id="rId11"/>
    <p:sldId id="277" r:id="rId12"/>
    <p:sldId id="265" r:id="rId13"/>
    <p:sldId id="278" r:id="rId14"/>
    <p:sldId id="285" r:id="rId15"/>
    <p:sldId id="284" r:id="rId16"/>
    <p:sldId id="283" r:id="rId17"/>
    <p:sldId id="291" r:id="rId18"/>
    <p:sldId id="290" r:id="rId19"/>
    <p:sldId id="292" r:id="rId20"/>
    <p:sldId id="279" r:id="rId21"/>
    <p:sldId id="328" r:id="rId22"/>
    <p:sldId id="287" r:id="rId23"/>
    <p:sldId id="281" r:id="rId24"/>
    <p:sldId id="282" r:id="rId25"/>
    <p:sldId id="286" r:id="rId26"/>
    <p:sldId id="289" r:id="rId27"/>
    <p:sldId id="280" r:id="rId28"/>
    <p:sldId id="313" r:id="rId29"/>
    <p:sldId id="296" r:id="rId30"/>
    <p:sldId id="298" r:id="rId31"/>
    <p:sldId id="297" r:id="rId32"/>
    <p:sldId id="327" r:id="rId33"/>
    <p:sldId id="306" r:id="rId34"/>
    <p:sldId id="304" r:id="rId35"/>
    <p:sldId id="317" r:id="rId36"/>
    <p:sldId id="318" r:id="rId37"/>
    <p:sldId id="326" r:id="rId38"/>
    <p:sldId id="321" r:id="rId39"/>
    <p:sldId id="319" r:id="rId40"/>
    <p:sldId id="324" r:id="rId41"/>
    <p:sldId id="322" r:id="rId42"/>
    <p:sldId id="323" r:id="rId43"/>
    <p:sldId id="314" r:id="rId44"/>
    <p:sldId id="307" r:id="rId45"/>
    <p:sldId id="308" r:id="rId46"/>
    <p:sldId id="311" r:id="rId47"/>
    <p:sldId id="312" r:id="rId48"/>
    <p:sldId id="310" r:id="rId49"/>
    <p:sldId id="309" r:id="rId50"/>
    <p:sldId id="329" r:id="rId51"/>
    <p:sldId id="316" r:id="rId52"/>
    <p:sldId id="315" r:id="rId53"/>
    <p:sldId id="266" r:id="rId54"/>
    <p:sldId id="335" r:id="rId55"/>
    <p:sldId id="338" r:id="rId56"/>
    <p:sldId id="337" r:id="rId57"/>
    <p:sldId id="339" r:id="rId58"/>
    <p:sldId id="340" r:id="rId59"/>
    <p:sldId id="341" r:id="rId60"/>
    <p:sldId id="342" r:id="rId61"/>
    <p:sldId id="334" r:id="rId62"/>
    <p:sldId id="333" r:id="rId63"/>
    <p:sldId id="330" r:id="rId64"/>
    <p:sldId id="331" r:id="rId65"/>
    <p:sldId id="332" r:id="rId66"/>
    <p:sldId id="336" r:id="rId67"/>
    <p:sldId id="356" r:id="rId68"/>
    <p:sldId id="343" r:id="rId69"/>
    <p:sldId id="344" r:id="rId70"/>
    <p:sldId id="345" r:id="rId71"/>
    <p:sldId id="346" r:id="rId72"/>
    <p:sldId id="347" r:id="rId73"/>
    <p:sldId id="348" r:id="rId74"/>
    <p:sldId id="350" r:id="rId75"/>
    <p:sldId id="352" r:id="rId76"/>
    <p:sldId id="353" r:id="rId77"/>
    <p:sldId id="349" r:id="rId78"/>
    <p:sldId id="371" r:id="rId79"/>
    <p:sldId id="354" r:id="rId80"/>
    <p:sldId id="355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72" r:id="rId92"/>
    <p:sldId id="373" r:id="rId93"/>
    <p:sldId id="367" r:id="rId94"/>
    <p:sldId id="370" r:id="rId95"/>
    <p:sldId id="369" r:id="rId96"/>
    <p:sldId id="375" r:id="rId97"/>
    <p:sldId id="376" r:id="rId98"/>
    <p:sldId id="374" r:id="rId99"/>
    <p:sldId id="377" r:id="rId100"/>
    <p:sldId id="378" r:id="rId101"/>
    <p:sldId id="379" r:id="rId102"/>
    <p:sldId id="380" r:id="rId103"/>
    <p:sldId id="381" r:id="rId104"/>
    <p:sldId id="382" r:id="rId105"/>
    <p:sldId id="259" r:id="rId106"/>
    <p:sldId id="305" r:id="rId107"/>
    <p:sldId id="293" r:id="rId108"/>
    <p:sldId id="294" r:id="rId109"/>
    <p:sldId id="295" r:id="rId110"/>
    <p:sldId id="267" r:id="rId111"/>
    <p:sldId id="300" r:id="rId112"/>
    <p:sldId id="301" r:id="rId113"/>
    <p:sldId id="303" r:id="rId114"/>
    <p:sldId id="299" r:id="rId115"/>
    <p:sldId id="302" r:id="rId1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7" autoAdjust="0"/>
    <p:restoredTop sz="96513" autoAdjust="0"/>
  </p:normalViewPr>
  <p:slideViewPr>
    <p:cSldViewPr snapToGrid="0">
      <p:cViewPr varScale="1">
        <p:scale>
          <a:sx n="89" d="100"/>
          <a:sy n="89" d="100"/>
        </p:scale>
        <p:origin x="384" y="90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230-C6B6-4309-80C9-CAB93D46564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599-38F1-4810-B40C-4564238E6F55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9414-8F33-4E3F-A952-9544504CA7EE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B2E5-B4C8-4FE9-8181-FA32C14418EE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F60-763C-4F84-8F24-DD737445852F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A384-6E8E-4FED-B7E7-E5A1E24200AC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DF62-74E6-4230-B273-D0D3CCDE7E84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05756E-71AC-4422-8513-6CA67E389392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e.iitm.ac.in/~ee11b038/docs/co-ordinate%20systems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20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E64D-28DF-422A-8E04-39E81C1E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Propeller Thrust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B9C9-0389-4D67-B3B5-D8E8535B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7824B-D817-474C-AA6C-5A82AE94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2B39C-993C-494F-817C-E6A020AB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100</a:t>
            </a:fld>
            <a:endParaRPr lang="en-US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73F9FD6C-9ACD-42AE-A8DE-1F946000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2" y="2063692"/>
            <a:ext cx="7731722" cy="406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30C99-C12C-418C-941A-649CF30E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548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Thrust </a:t>
            </a:r>
            <a:r>
              <a:rPr lang="en-US" sz="2000" i="1" dirty="0"/>
              <a:t>T </a:t>
            </a:r>
            <a:r>
              <a:rPr lang="en-US" sz="2000" dirty="0"/>
              <a:t>(unit: N) , Torque </a:t>
            </a:r>
            <a:r>
              <a:rPr lang="en-US" sz="2000" i="1" dirty="0"/>
              <a:t>M </a:t>
            </a:r>
            <a:r>
              <a:rPr lang="en-US" sz="2000" dirty="0"/>
              <a:t>(unit: </a:t>
            </a:r>
            <a:r>
              <a:rPr lang="en-US" sz="2000" dirty="0" err="1"/>
              <a:t>N·m</a:t>
            </a:r>
            <a:r>
              <a:rPr lang="en-US" sz="2000" dirty="0"/>
              <a:t>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75ABB-2411-4D7B-B784-468CAC4D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68" y="212024"/>
            <a:ext cx="3246790" cy="19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7F09-429E-49AE-BCD3-0ABDB503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Propeller Thrust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5B85E-7C07-4703-AEDE-1DB68BB4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0333-708E-48C0-BD70-A71E5BE0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E725B-56F5-453A-A2D3-F93919FE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00D082-8957-45B2-9D37-722F4990F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261322"/>
            <a:ext cx="5750855" cy="49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DE97B-C9BE-477C-8848-51CC85FD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56" y="3728199"/>
            <a:ext cx="3349107" cy="233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08FE-63A4-44D0-B0F9-60867EFE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Single Propeller Thrust and Reaction Torque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Propeller Thrust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= Thrust Coefficient)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Reaction Torque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i="1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(where,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= Torque Coefficient)</a:t>
                </a:r>
              </a:p>
              <a:p>
                <a:pPr lvl="2">
                  <a:lnSpc>
                    <a:spcPct val="150000"/>
                  </a:lnSpc>
                </a:pPr>
                <a:endParaRPr lang="en-US" i="1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DD804-1826-4507-872E-B62E47DD73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5803651" cy="3917826"/>
              </a:xfrm>
              <a:blipFill>
                <a:blip r:embed="rId2"/>
                <a:stretch>
                  <a:fillRect l="-1681" r="-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ED7C-011A-49A4-8043-472E0616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AFB2-C27E-4D2A-B784-41DB2F54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85D8B-2900-4392-8B83-DD03F6E7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DBCD4-7DCA-44EE-985F-12B069FA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97" y="2433388"/>
            <a:ext cx="2693664" cy="27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1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4527-70E0-4D19-AFA8-FDF2DA73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Thrust and Moment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45885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The total thrust that acts on the quadcopter is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The torques </a:t>
                </a:r>
                <a:r>
                  <a:rPr lang="en-US" sz="2400" dirty="0"/>
                  <a:t>produced by propellers are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FECB0-6B59-45B1-B648-6F39A1EE8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4588506"/>
              </a:xfrm>
              <a:blipFill>
                <a:blip r:embed="rId2"/>
                <a:stretch>
                  <a:fillRect l="-9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275BB-B68F-4C96-B12D-230E7EA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8934-1E1E-424D-A81A-08C0A882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1E09B-9380-4154-B77D-31883E4B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8ECF9-6D9D-454D-AE8E-5DED52EB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35" y="3044705"/>
            <a:ext cx="3078979" cy="27990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F554B6-9B99-4AF2-A88E-030D576646C0}"/>
              </a:ext>
            </a:extLst>
          </p:cNvPr>
          <p:cNvSpPr/>
          <p:nvPr/>
        </p:nvSpPr>
        <p:spPr>
          <a:xfrm>
            <a:off x="2157719" y="573073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모터와 본체 중심간의 거리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1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7AB8-5BA3-482C-982D-A17F0226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Thrust/Moment </a:t>
            </a:r>
            <a:r>
              <a:rPr lang="ko-KR" altLang="en-US" dirty="0"/>
              <a:t>행렬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  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   −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01C-34A7-41D3-B457-8AEAFE70F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4558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6C1C-BF2E-4C1C-A218-23B95AAB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F185-048F-4F22-83AC-28112540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CCC3-4092-433D-99F0-F5A3797A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105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∈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a, b, c, </a:t>
                </a:r>
                <a:r>
                  <a:rPr lang="en-US" altLang="ko-KR" dirty="0"/>
                  <a:t>0 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i="1" dirty="0"/>
                  <a:t>ℝ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Σ</a:t>
                </a:r>
                <a:r>
                  <a:rPr lang="en-US" dirty="0"/>
                  <a:t> </a:t>
                </a:r>
                <a:r>
                  <a:rPr lang="el-GR" i="1" dirty="0"/>
                  <a:t>ω</a:t>
                </a:r>
                <a:endParaRPr lang="en-US" i="1" dirty="0"/>
              </a:p>
              <a:p>
                <a:pPr marL="0" indent="0">
                  <a:buNone/>
                </a:pPr>
                <a:endParaRPr lang="en-US" altLang="ko-KR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9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비용의 최소화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논문 이해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항공 역학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4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113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867550"/>
          </a:xfrm>
        </p:spPr>
        <p:txBody>
          <a:bodyPr/>
          <a:lstStyle/>
          <a:p>
            <a:r>
              <a:rPr lang="en-US" altLang="ko-KR"/>
              <a:t>GPS </a:t>
            </a:r>
            <a:r>
              <a:rPr lang="ko-KR" altLang="en-US"/>
              <a:t>인공위성은 </a:t>
            </a:r>
            <a:r>
              <a:rPr lang="en-US" altLang="ko-KR"/>
              <a:t>20,800 km</a:t>
            </a:r>
            <a:r>
              <a:rPr lang="ko-KR" altLang="en-US"/>
              <a:t>상공에서 </a:t>
            </a:r>
            <a:r>
              <a:rPr lang="en-US" altLang="ko-KR"/>
              <a:t>3.78 km/s </a:t>
            </a:r>
            <a:r>
              <a:rPr lang="ko-KR" altLang="en-US"/>
              <a:t>정도의 엄청난 속도로 이동을 하기 때문에 지구 표면에서보다 시간이 상대적으로 느리게 흐른다</a:t>
            </a:r>
            <a:r>
              <a:rPr lang="en-US" altLang="ko-KR"/>
              <a:t>. </a:t>
            </a:r>
            <a:r>
              <a:rPr lang="ko-KR" altLang="en-US"/>
              <a:t>거기다 중력에 의한 시간지연도 고려해야한다</a:t>
            </a:r>
            <a:r>
              <a:rPr lang="en-US" altLang="ko-KR"/>
              <a:t>. </a:t>
            </a:r>
            <a:r>
              <a:rPr lang="ko-KR" altLang="en-US"/>
              <a:t>그렇지 않고서는 매일 </a:t>
            </a:r>
            <a:r>
              <a:rPr lang="en-US" altLang="ko-KR"/>
              <a:t>38.6 </a:t>
            </a:r>
            <a:r>
              <a:rPr lang="ko-KR" altLang="en-US"/>
              <a:t>마이크로초의 시간 오차가 생긴다</a:t>
            </a:r>
            <a:r>
              <a:rPr lang="en-US" altLang="ko-KR"/>
              <a:t>. 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114</a:t>
            </a:fld>
            <a:endParaRPr lang="en-US"/>
          </a:p>
        </p:txBody>
      </p:sp>
      <p:pic>
        <p:nvPicPr>
          <p:cNvPr id="1026" name="Picture 2" descr="íì¼:external/upload.wikimedia.org/ConstellationGP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01" y="4041897"/>
            <a:ext cx="2286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115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63551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수학은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전세계 표준의 과학</a:t>
            </a:r>
            <a:r>
              <a:rPr lang="en-US" altLang="ko-KR" sz="1800" dirty="0"/>
              <a:t> </a:t>
            </a:r>
            <a:r>
              <a:rPr lang="ko-KR" altLang="en-US" sz="1800" dirty="0"/>
              <a:t>및 공학용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생각하기 위한 도구이다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피라미드형 언어이다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수학은 공리로 부터 출발한다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공리</a:t>
            </a:r>
            <a:r>
              <a:rPr lang="en-US" altLang="ko-KR" sz="1800" dirty="0"/>
              <a:t>(</a:t>
            </a:r>
            <a:r>
              <a:rPr lang="ko-KR" altLang="en-US" sz="1800" dirty="0"/>
              <a:t>公理</a:t>
            </a:r>
            <a:r>
              <a:rPr lang="en-US" altLang="ko-KR" sz="1800" dirty="0"/>
              <a:t>, axiom)</a:t>
            </a:r>
            <a:r>
              <a:rPr lang="ko-KR" altLang="en-US" sz="1800" dirty="0"/>
              <a:t>는 어떤 이론체계에서 가장 기초적인 근거가 되는 명제</a:t>
            </a:r>
            <a:r>
              <a:rPr lang="en-US" altLang="ko-KR" sz="1800" dirty="0"/>
              <a:t>(</a:t>
            </a:r>
            <a:r>
              <a:rPr lang="ko-KR" altLang="en-US" sz="1800" dirty="0"/>
              <a:t>命題</a:t>
            </a:r>
            <a:r>
              <a:rPr lang="en-US" altLang="ko-KR" sz="1800" dirty="0"/>
              <a:t>)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지식이 참된 것이 되기 위해서는 근거가 필요하나 더 이상 증명되지 않는 명제가 공리이다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정리</a:t>
            </a:r>
            <a:r>
              <a:rPr lang="en-US" altLang="ko-KR" sz="1800" dirty="0"/>
              <a:t>(</a:t>
            </a:r>
            <a:r>
              <a:rPr lang="ko-KR" altLang="en-US" sz="1800" dirty="0"/>
              <a:t>定理</a:t>
            </a:r>
            <a:r>
              <a:rPr lang="en-US" altLang="ko-KR" sz="1800" dirty="0"/>
              <a:t>)</a:t>
            </a:r>
            <a:r>
              <a:rPr lang="ko-KR" altLang="en-US" sz="1800" dirty="0"/>
              <a:t>는 증명된 명제이다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dirty="0"/>
                  <a:t>직각 삼각형의 면적이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  <a:blipFill>
                <a:blip r:embed="rId2"/>
                <a:stretch>
                  <a:fillRect l="-1499" t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04" y="2346793"/>
            <a:ext cx="4379261" cy="33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78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A symbol is worth a thousand words.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수학의 기호는 이전 기호를 기반으로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18" y="2014498"/>
            <a:ext cx="6197363" cy="1164605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27" y="2197916"/>
            <a:ext cx="8310865" cy="922149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  <a:blipFill>
                <a:blip r:embed="rId2"/>
                <a:stretch>
                  <a:fillRect l="-1285" t="-7107" r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622086"/>
            <a:ext cx="3968902" cy="32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783-4BAB-48E3-A206-C0E979F444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/>
              <a:t>구의 표면적 증명의 예</a:t>
            </a:r>
            <a:r>
              <a:rPr lang="en-US" altLang="ko-KR"/>
              <a:t>(</a:t>
            </a:r>
            <a:r>
              <a:rPr lang="ko-KR" altLang="en-US"/>
              <a:t>정답 아님</a:t>
            </a:r>
            <a:r>
              <a:rPr lang="en-US" altLang="ko-KR"/>
              <a:t>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8A96-2B3C-452F-935D-645F1C34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81E6-BBC2-4F1D-BF13-E0954DF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2EA0-76D0-4621-8027-4FC1999B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630DBD9-8EEA-4422-BE5C-C8EF758E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1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874" y="2124687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73" y="3380212"/>
            <a:ext cx="4206509" cy="30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472045" y="2780703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en-US" altLang="ko-KR" i="1" dirty="0"/>
              <a:t>, </a:t>
            </a:r>
            <a:r>
              <a:rPr lang="en-US" altLang="ko-KR" b="1" i="1" dirty="0"/>
              <a:t>b</a:t>
            </a:r>
            <a:r>
              <a:rPr lang="en-US" altLang="ko-KR" i="1" dirty="0"/>
              <a:t>, </a:t>
            </a:r>
            <a:r>
              <a:rPr lang="en-US" altLang="ko-KR" b="1" i="1" dirty="0"/>
              <a:t>c</a:t>
            </a:r>
            <a:r>
              <a:rPr lang="en-US" altLang="ko-KR" i="1" dirty="0"/>
              <a:t>, </a:t>
            </a:r>
            <a:r>
              <a:rPr lang="en-US" altLang="ko-KR" b="1" dirty="0"/>
              <a:t>0</a:t>
            </a:r>
            <a:r>
              <a:rPr lang="en-US" altLang="ko-KR" dirty="0"/>
              <a:t> ∈ </a:t>
            </a:r>
            <a:r>
              <a:rPr lang="en-US" altLang="ko-KR" i="1" dirty="0" err="1"/>
              <a:t>ℝ</a:t>
            </a:r>
            <a:r>
              <a:rPr lang="en-US" altLang="ko-KR" baseline="30000" dirty="0" err="1"/>
              <a:t>n</a:t>
            </a:r>
            <a:r>
              <a:rPr lang="en-US" altLang="ko-KR" dirty="0"/>
              <a:t> </a:t>
            </a:r>
            <a:r>
              <a:rPr lang="ko-KR" altLang="en-US" dirty="0"/>
              <a:t>에 대하여 다음 성질들이 성립한다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교환</a:t>
            </a:r>
            <a:r>
              <a:rPr lang="en-US" altLang="ko-KR" dirty="0"/>
              <a:t>(commutative)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 = 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a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결합</a:t>
            </a:r>
            <a:r>
              <a:rPr lang="en-US" altLang="ko-KR" dirty="0"/>
              <a:t>(associative)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) + </a:t>
            </a:r>
            <a:r>
              <a:rPr lang="en-US" altLang="ko-KR" b="1" i="1" dirty="0"/>
              <a:t>c</a:t>
            </a:r>
            <a:r>
              <a:rPr lang="en-US" altLang="ko-KR" dirty="0"/>
              <a:t> = </a:t>
            </a:r>
            <a:r>
              <a:rPr lang="en-US" altLang="ko-KR" b="1" i="1" dirty="0"/>
              <a:t>a</a:t>
            </a:r>
            <a:r>
              <a:rPr lang="en-US" altLang="ko-KR" dirty="0"/>
              <a:t> + (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항등원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u</a:t>
            </a:r>
            <a:r>
              <a:rPr lang="en-US" altLang="ko-KR" dirty="0"/>
              <a:t> + </a:t>
            </a:r>
            <a:r>
              <a:rPr lang="en-US" altLang="ko-KR" b="1" dirty="0"/>
              <a:t>0</a:t>
            </a:r>
            <a:r>
              <a:rPr lang="en-US" altLang="ko-KR" dirty="0"/>
              <a:t> = </a:t>
            </a:r>
            <a:r>
              <a:rPr lang="en-US" altLang="ko-KR" b="1" i="1" dirty="0"/>
              <a:t>u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909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등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CF9B6-0B45-46F3-BDC9-9652335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89" y="1998624"/>
            <a:ext cx="5483821" cy="43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  <a:r>
              <a:rPr lang="ko-KR" altLang="en-US" dirty="0"/>
              <a:t>가 아닌 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033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크기와 방향을 가지는 것은 모두 벡터인 것은 아니다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</a:t>
            </a:r>
            <a:r>
              <a:rPr lang="ko-KR" altLang="en-US" sz="2000" dirty="0"/>
              <a:t>축의 회전은 벡터가 아니다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55" y="3121155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454D0-6690-42D2-BAD1-83B45CF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42" y="2101534"/>
            <a:ext cx="3471258" cy="38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a</a:t>
            </a:r>
            <a:r>
              <a:rPr lang="en-US" dirty="0"/>
              <a:t> =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 . . .  , a</a:t>
            </a:r>
            <a:r>
              <a:rPr lang="en-US" i="1" baseline="-25000" dirty="0"/>
              <a:t>n</a:t>
            </a:r>
            <a:r>
              <a:rPr lang="en-US" dirty="0"/>
              <a:t>) </a:t>
            </a:r>
            <a:r>
              <a:rPr lang="ko-KR" altLang="en-US" dirty="0"/>
              <a:t>로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567031" y="2684477"/>
            <a:ext cx="4462068" cy="2800806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/>
              <a:t>n </a:t>
            </a:r>
            <a:r>
              <a:rPr lang="ko-KR" altLang="en-US" dirty="0"/>
              <a:t>개의 숫자 배열의 </a:t>
            </a:r>
            <a:r>
              <a:rPr lang="ko-KR" altLang="en-US" i="1" dirty="0"/>
              <a:t>컬럼</a:t>
            </a:r>
            <a:r>
              <a:rPr lang="ko-KR" altLang="en-US" dirty="0"/>
              <a:t>  </a:t>
            </a:r>
            <a:r>
              <a:rPr lang="en-US" altLang="ko-KR" dirty="0"/>
              <a:t>n-vector</a:t>
            </a:r>
            <a:r>
              <a:rPr lang="ko-KR" altLang="en-US" dirty="0"/>
              <a:t>를 아래와 같이 표기한다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ko-KR" altLang="en-US" dirty="0"/>
              <a:t>는 벡터 </a:t>
            </a:r>
            <a:r>
              <a:rPr lang="en-US" altLang="ko-KR" b="1" i="1" dirty="0"/>
              <a:t>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요소이다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altLang="ko-KR" i="1" dirty="0"/>
              <a:t>ℝ</a:t>
            </a:r>
            <a:r>
              <a:rPr lang="en-US" dirty="0"/>
              <a:t> </a:t>
            </a:r>
            <a:r>
              <a:rPr lang="ko-KR" altLang="en-US" dirty="0"/>
              <a:t>은 실수 집합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 err="1"/>
              <a:t>ℝ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ko-KR" altLang="en-US" dirty="0"/>
              <a:t>은 </a:t>
            </a:r>
            <a:r>
              <a:rPr lang="en-US" altLang="ko-KR" i="1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차원 실수 벡터 공간</a:t>
            </a:r>
            <a:r>
              <a:rPr lang="en-US" altLang="ko-KR" dirty="0"/>
              <a:t>.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벡터는 소문자 볼딕체로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b="1" i="1" dirty="0"/>
              <a:t>a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 요소는 소문자로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. . . , a</a:t>
            </a:r>
            <a:r>
              <a:rPr lang="en-US" i="1" baseline="-25000" dirty="0"/>
              <a:t>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1" y="1831392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정의</a:t>
            </a:r>
            <a:endParaRPr lang="en-US" altLang="ko-KR" dirty="0"/>
          </a:p>
          <a:p>
            <a:r>
              <a:rPr lang="ko-KR" altLang="en-US" dirty="0"/>
              <a:t>행렬 응용</a:t>
            </a:r>
            <a:endParaRPr lang="en-US" altLang="ko-KR" dirty="0"/>
          </a:p>
          <a:p>
            <a:r>
              <a:rPr lang="ko-KR" altLang="en-US" dirty="0"/>
              <a:t>선형 방정식</a:t>
            </a:r>
            <a:endParaRPr lang="en-US" altLang="ko-KR" dirty="0"/>
          </a:p>
          <a:p>
            <a:r>
              <a:rPr lang="ko-KR" altLang="en-US" dirty="0"/>
              <a:t>행렬식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체로 표시한다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/>
              <a:t>m</a:t>
            </a:r>
            <a:r>
              <a:rPr lang="en-US" altLang="ko-KR" sz="1600" dirty="0"/>
              <a:t>×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i="1" baseline="-25000" dirty="0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72" y="2602910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3" y="4851199"/>
            <a:ext cx="1305406" cy="121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27" y="5223037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08480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선형 대수는 다항 </a:t>
            </a:r>
            <a:r>
              <a:rPr lang="en-US" altLang="ko-KR"/>
              <a:t>1</a:t>
            </a:r>
            <a:r>
              <a:rPr lang="ko-KR" altLang="en-US"/>
              <a:t>차 방정식의 사칙연산이다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885813" y="2157260"/>
            <a:ext cx="5017350" cy="4081227"/>
            <a:chOff x="2277315" y="1364853"/>
            <a:chExt cx="5869129" cy="48316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AD38CF-B89E-4598-917D-6BEA4D67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15" y="1364853"/>
              <a:ext cx="4181471" cy="159779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7A4C74-BD74-4D1C-B935-4B06B190623E}"/>
                </a:ext>
              </a:extLst>
            </p:cNvPr>
            <p:cNvGrpSpPr/>
            <p:nvPr/>
          </p:nvGrpSpPr>
          <p:grpSpPr>
            <a:xfrm>
              <a:off x="2372578" y="3341260"/>
              <a:ext cx="4321101" cy="1268835"/>
              <a:chOff x="1039464" y="3429000"/>
              <a:chExt cx="4905975" cy="147496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244EF-6D39-414D-B55A-805BEE309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464" y="3429000"/>
                <a:ext cx="3143689" cy="14289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BA7926-5426-4211-BF76-425AACE4E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385" y="3484546"/>
                <a:ext cx="1286054" cy="1419423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D85012-7293-4162-82AB-121D71A1D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3328" y="5831362"/>
              <a:ext cx="1130711" cy="365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BDD37-CDC4-4BA5-9D30-7082AF1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2578" y="4995028"/>
              <a:ext cx="2248214" cy="4477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2B661C-03D4-46C5-85E0-F7BEC847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0914" y="5014080"/>
              <a:ext cx="2905530" cy="428685"/>
            </a:xfrm>
            <a:prstGeom prst="rect">
              <a:avLst/>
            </a:prstGeom>
          </p:spPr>
        </p:pic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885812" y="2832081"/>
            <a:ext cx="56433" cy="3252198"/>
          </a:xfrm>
          <a:prstGeom prst="curvedConnector3">
            <a:avLst>
              <a:gd name="adj1" fmla="val -2025411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442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정방 행렬</a:t>
            </a:r>
            <a:r>
              <a:rPr lang="en-US" altLang="ko-KR" sz="1600" dirty="0"/>
              <a:t> </a:t>
            </a:r>
            <a:r>
              <a:rPr lang="en-US" altLang="ko-KR" sz="1600" b="1" i="1" dirty="0"/>
              <a:t>A</a:t>
            </a:r>
            <a:r>
              <a:rPr lang="ko-KR" altLang="en-US" sz="1600" dirty="0"/>
              <a:t>의 행렬식은 </a:t>
            </a:r>
            <a:r>
              <a:rPr lang="en-US" altLang="ko-KR" sz="1600" dirty="0"/>
              <a:t>|</a:t>
            </a:r>
            <a:r>
              <a:rPr lang="en-US" altLang="ko-KR" sz="1600" b="1" i="1" dirty="0"/>
              <a:t>A</a:t>
            </a:r>
            <a:r>
              <a:rPr lang="en-US" altLang="ko-KR" sz="1600" dirty="0"/>
              <a:t>| </a:t>
            </a:r>
            <a:r>
              <a:rPr lang="ko-KR" altLang="en-US" sz="1600" dirty="0"/>
              <a:t>로 나타낸다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행렬식은 다음과 같은 성질은 </a:t>
            </a:r>
            <a:r>
              <a:rPr lang="ko-KR" altLang="en-US" sz="1600"/>
              <a:t>가진다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행렬식은 행벡터에 선형</a:t>
            </a:r>
            <a:r>
              <a:rPr lang="en-US" altLang="ko-KR" sz="1600"/>
              <a:t>(Linear) </a:t>
            </a:r>
            <a:r>
              <a:rPr lang="ko-KR" altLang="en-US" sz="1600"/>
              <a:t>함수이다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개의 행벡터가 같으면 행렬식은 </a:t>
            </a:r>
            <a:r>
              <a:rPr lang="en-US" altLang="ko-KR" sz="1600"/>
              <a:t>0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단위 행렬의 행렬식은 </a:t>
            </a:r>
            <a:r>
              <a:rPr lang="en-US" altLang="ko-KR" sz="1600"/>
              <a:t>1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/>
              <a:t>어떤 행벡터에 스칼라 값을 곱하여 다른 행벡터에 더하여도 행렬식은 변하지 않는다</a:t>
            </a:r>
            <a:r>
              <a:rPr lang="en-US" altLang="ko-KR" sz="160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두 행 벡터를 서로 바꾸면 행렬식의 값은 </a:t>
            </a:r>
            <a:r>
              <a:rPr lang="en-US" altLang="ko-KR" sz="1600"/>
              <a:t>-|A| 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  <a:p>
                <a:pPr>
                  <a:lnSpc>
                    <a:spcPct val="150000"/>
                  </a:lnSpc>
                </a:pPr>
                <a:r>
                  <a:rPr lang="en-US" sz="2800"/>
                  <a:t>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blipFill>
                <a:blip r:embed="rId2"/>
                <a:stretch>
                  <a:fillRect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0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blipFill>
                <a:blip r:embed="rId3"/>
                <a:stretch>
                  <a:fillRect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/>
                  <a:t> = 1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blipFill>
                <a:blip r:embed="rId4"/>
                <a:stretch>
                  <a:fillRect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ko-KR" altLang="en-US" sz="4000" dirty="0"/>
              <a:t>과제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80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2" y="2650819"/>
                <a:ext cx="7966796" cy="2077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76" y="1693713"/>
            <a:ext cx="3461516" cy="976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8" y="3276209"/>
            <a:ext cx="8564456" cy="26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483" y="1614680"/>
            <a:ext cx="6397406" cy="28010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64" y="4870098"/>
            <a:ext cx="1625286" cy="887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51" y="5060291"/>
            <a:ext cx="1752082" cy="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</a:t>
                </a:r>
                <a:r>
                  <a:rPr lang="en-US" altLang="ko-KR"/>
                  <a:t>= </a:t>
                </a:r>
                <a:r>
                  <a:rPr lang="en-US" altLang="ko-KR" b="1" i="1"/>
                  <a:t>x · y</a:t>
                </a:r>
                <a:endParaRPr lang="en-US" altLang="ko-KR" b="1" i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 </a:t>
                </a:r>
                <a:r>
                  <a:rPr lang="en-US" altLang="ko-KR" b="1" i="1" dirty="0"/>
                  <a:t>,   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9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4358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</a:t>
            </a:r>
            <a:r>
              <a:rPr lang="ko-KR" altLang="en-US" dirty="0"/>
              <a:t>벡터 곲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28" y="398701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72" y="3937149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72349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2" y="3443982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" y="5094431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72076" y="2055849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4513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54987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10827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9" y="2281980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2" y="5203171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11411"/>
          </a:xfrm>
        </p:spPr>
        <p:txBody>
          <a:bodyPr>
            <a:normAutofit/>
          </a:bodyPr>
          <a:lstStyle/>
          <a:p>
            <a:r>
              <a:rPr lang="ko-KR" altLang="en-US" dirty="0"/>
              <a:t>아래 삼각형의 면적을</a:t>
            </a:r>
            <a:r>
              <a:rPr lang="en-US" altLang="ko-KR" dirty="0"/>
              <a:t> </a:t>
            </a:r>
            <a:r>
              <a:rPr lang="ko-KR" altLang="en-US" dirty="0"/>
              <a:t>벡터 외적의 행렬식을 이용하여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https://www.mathopenref.com/images/triangle345/triangle345.gif">
            <a:extLst>
              <a:ext uri="{FF2B5EF4-FFF2-40B4-BE49-F238E27FC236}">
                <a16:creationId xmlns:a16="http://schemas.microsoft.com/office/drawing/2014/main" id="{3DF7F8F1-5B41-48D1-97D4-8A0195CE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85" y="2181087"/>
            <a:ext cx="4756823" cy="36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9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0" y="2836576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89" y="3791536"/>
            <a:ext cx="5134692" cy="168616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0C9961-EA82-4F60-8A07-B62D5BF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8872"/>
          </a:xfrm>
        </p:spPr>
        <p:txBody>
          <a:bodyPr/>
          <a:lstStyle/>
          <a:p>
            <a:r>
              <a:rPr lang="ko-KR" altLang="en-US" dirty="0"/>
              <a:t>평행 정육면체의 체적 구하기</a:t>
            </a:r>
            <a:endParaRPr lang="en-US" altLang="ko-KR" dirty="0"/>
          </a:p>
          <a:p>
            <a:pPr lvl="1"/>
            <a:r>
              <a:rPr lang="ko-KR" altLang="en-US" dirty="0"/>
              <a:t>외적</a:t>
            </a:r>
            <a:r>
              <a:rPr lang="en-US" altLang="ko-KR" dirty="0"/>
              <a:t>/</a:t>
            </a:r>
            <a:r>
              <a:rPr lang="ko-KR" altLang="en-US" dirty="0"/>
              <a:t>내적 복합 연산</a:t>
            </a:r>
            <a:endParaRPr lang="en-US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D810D29-71D7-4A32-B4D9-B04B3EC2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0" y="2739579"/>
            <a:ext cx="3185144" cy="21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꼭지점의 좌표가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인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C66358-8AA2-4438-AC03-389768DA1025}"/>
              </a:ext>
            </a:extLst>
          </p:cNvPr>
          <p:cNvSpPr/>
          <p:nvPr/>
        </p:nvSpPr>
        <p:spPr>
          <a:xfrm>
            <a:off x="2874760" y="2247659"/>
            <a:ext cx="2854921" cy="2256802"/>
          </a:xfrm>
          <a:custGeom>
            <a:avLst/>
            <a:gdLst>
              <a:gd name="connsiteX0" fmla="*/ 906011 w 4244830"/>
              <a:gd name="connsiteY0" fmla="*/ 1031846 h 3296874"/>
              <a:gd name="connsiteX1" fmla="*/ 1249960 w 4244830"/>
              <a:gd name="connsiteY1" fmla="*/ 243281 h 3296874"/>
              <a:gd name="connsiteX2" fmla="*/ 1904301 w 4244830"/>
              <a:gd name="connsiteY2" fmla="*/ 352338 h 3296874"/>
              <a:gd name="connsiteX3" fmla="*/ 2659310 w 4244830"/>
              <a:gd name="connsiteY3" fmla="*/ 0 h 3296874"/>
              <a:gd name="connsiteX4" fmla="*/ 4001549 w 4244830"/>
              <a:gd name="connsiteY4" fmla="*/ 922789 h 3296874"/>
              <a:gd name="connsiteX5" fmla="*/ 4244830 w 4244830"/>
              <a:gd name="connsiteY5" fmla="*/ 2046914 h 3296874"/>
              <a:gd name="connsiteX6" fmla="*/ 3078760 w 4244830"/>
              <a:gd name="connsiteY6" fmla="*/ 3103927 h 3296874"/>
              <a:gd name="connsiteX7" fmla="*/ 2952925 w 4244830"/>
              <a:gd name="connsiteY7" fmla="*/ 2306973 h 3296874"/>
              <a:gd name="connsiteX8" fmla="*/ 1459685 w 4244830"/>
              <a:gd name="connsiteY8" fmla="*/ 3296874 h 3296874"/>
              <a:gd name="connsiteX9" fmla="*/ 1375795 w 4244830"/>
              <a:gd name="connsiteY9" fmla="*/ 2273417 h 3296874"/>
              <a:gd name="connsiteX10" fmla="*/ 0 w 4244830"/>
              <a:gd name="connsiteY10" fmla="*/ 2348918 h 3296874"/>
              <a:gd name="connsiteX11" fmla="*/ 1551964 w 4244830"/>
              <a:gd name="connsiteY11" fmla="*/ 1661020 h 3296874"/>
              <a:gd name="connsiteX12" fmla="*/ 906011 w 4244830"/>
              <a:gd name="connsiteY12" fmla="*/ 1031846 h 32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830" h="3296874">
                <a:moveTo>
                  <a:pt x="906011" y="1031846"/>
                </a:moveTo>
                <a:lnTo>
                  <a:pt x="1249960" y="243281"/>
                </a:lnTo>
                <a:lnTo>
                  <a:pt x="1904301" y="352338"/>
                </a:lnTo>
                <a:lnTo>
                  <a:pt x="2659310" y="0"/>
                </a:lnTo>
                <a:lnTo>
                  <a:pt x="4001549" y="922789"/>
                </a:lnTo>
                <a:lnTo>
                  <a:pt x="4244830" y="2046914"/>
                </a:lnTo>
                <a:lnTo>
                  <a:pt x="3078760" y="3103927"/>
                </a:lnTo>
                <a:lnTo>
                  <a:pt x="2952925" y="2306973"/>
                </a:lnTo>
                <a:lnTo>
                  <a:pt x="1459685" y="3296874"/>
                </a:lnTo>
                <a:lnTo>
                  <a:pt x="1375795" y="2273417"/>
                </a:lnTo>
                <a:lnTo>
                  <a:pt x="0" y="2348918"/>
                </a:lnTo>
                <a:lnTo>
                  <a:pt x="1551964" y="1661020"/>
                </a:lnTo>
                <a:lnTo>
                  <a:pt x="906011" y="10318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1B472-C708-4BF7-B10B-05BB2C1D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5215080"/>
            <a:ext cx="5992248" cy="682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D30E8-2324-4D06-BA8A-C139C4FA3FC2}"/>
              </a:ext>
            </a:extLst>
          </p:cNvPr>
          <p:cNvSpPr/>
          <p:nvPr/>
        </p:nvSpPr>
        <p:spPr>
          <a:xfrm>
            <a:off x="6448000" y="35846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671EA-BACD-47F2-AD17-5FE7AABABDD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5729681" y="3648829"/>
            <a:ext cx="718319" cy="1359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좌표계</a:t>
            </a:r>
            <a:endParaRPr lang="en-US" altLang="ko-KR"/>
          </a:p>
          <a:p>
            <a:r>
              <a:rPr lang="ko-KR" altLang="en-US"/>
              <a:t>위치</a:t>
            </a:r>
            <a:r>
              <a:rPr lang="en-US" altLang="ko-KR"/>
              <a:t>/</a:t>
            </a:r>
            <a:r>
              <a:rPr lang="ko-KR" altLang="en-US"/>
              <a:t>속도</a:t>
            </a:r>
            <a:r>
              <a:rPr lang="en-US" altLang="ko-KR"/>
              <a:t>/</a:t>
            </a:r>
            <a:r>
              <a:rPr lang="ko-KR" altLang="en-US"/>
              <a:t>가속도</a:t>
            </a:r>
            <a:endParaRPr lang="en-US" altLang="ko-KR"/>
          </a:p>
          <a:p>
            <a:r>
              <a:rPr lang="ko-KR" altLang="en-US"/>
              <a:t>뉴톤의 운동 법칙</a:t>
            </a:r>
            <a:endParaRPr lang="en-US" altLang="ko-KR"/>
          </a:p>
          <a:p>
            <a:r>
              <a:rPr lang="ko-KR" altLang="en-US"/>
              <a:t>모멘텀</a:t>
            </a:r>
            <a:endParaRPr lang="en-US" altLang="ko-KR"/>
          </a:p>
          <a:p>
            <a:r>
              <a:rPr lang="ko-KR" altLang="en-US"/>
              <a:t>강체 운동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ko-KR" altLang="en-US" dirty="0"/>
              <a:t>좌표계</a:t>
            </a:r>
            <a:endParaRPr lang="en-US" altLang="ko-KR" dirty="0"/>
          </a:p>
          <a:p>
            <a:r>
              <a:rPr lang="ko-KR" altLang="en-US" dirty="0"/>
              <a:t>실린더 좌표계</a:t>
            </a:r>
            <a:endParaRPr lang="en-US" altLang="ko-KR" dirty="0"/>
          </a:p>
          <a:p>
            <a:r>
              <a:rPr lang="ko-KR" altLang="en-US" dirty="0"/>
              <a:t>구형 좌표계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6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EF14-8967-4D39-99F7-A1D263F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A06B-9D55-498C-8EA5-0097C50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좌표계 구성 요소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원점</a:t>
            </a:r>
            <a:r>
              <a:rPr lang="en-US" altLang="ko-KR" dirty="0"/>
              <a:t>(Origin)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축</a:t>
            </a:r>
            <a:r>
              <a:rPr lang="en-US" altLang="ko-KR" dirty="0"/>
              <a:t>(Axis)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단위 벡터</a:t>
            </a:r>
            <a:r>
              <a:rPr lang="en-US" altLang="ko-KR" dirty="0"/>
              <a:t>(Unit Vector)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좌표계 종류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직각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원통 좌표계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극 좌표계 </a:t>
            </a:r>
            <a:r>
              <a:rPr lang="en-US" altLang="ko-KR" dirty="0"/>
              <a:t>: 2</a:t>
            </a:r>
            <a:r>
              <a:rPr lang="ko-KR" altLang="en-US" dirty="0"/>
              <a:t>차원 원통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구형 좌표계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http://www.ee.iitm.ac.in/~ee11b038/docs/co-ordinate%20systems.pdf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6B1F-1E32-4C79-86A3-7C873336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C37-FBA2-40EC-AC6D-327B2DEA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314E-C5EA-4886-954A-A312567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FCB-AE49-41AD-98D8-F8EC41F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직각 좌표계</a:t>
            </a:r>
            <a:r>
              <a:rPr lang="en-US" altLang="ko-KR" sz="3600" dirty="0"/>
              <a:t>(Cartesian Coordinate System)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FC64-F0E3-443A-9D2A-C7E06B1A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0854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프랑스의 수학자 데카르트가 발명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극좌표계 등 다른 좌표계와 달리</a:t>
            </a:r>
            <a:r>
              <a:rPr lang="en-US" altLang="ko-KR" dirty="0"/>
              <a:t>, </a:t>
            </a:r>
            <a:r>
              <a:rPr lang="ko-KR" altLang="en-US" dirty="0"/>
              <a:t>임의의 차원으로 쉽게 일반화할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나타내는 대상이 평행 이동에 대한 대칭을 가질 때 유용하나</a:t>
            </a:r>
            <a:r>
              <a:rPr lang="en-US" altLang="ko-KR" dirty="0"/>
              <a:t>, </a:t>
            </a:r>
            <a:r>
              <a:rPr lang="ko-KR" altLang="en-US" dirty="0"/>
              <a:t>회전 대칭 등 다른 꼴의 대칭은 쉽게 나타내지 못한다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CBA4-CCAA-4C20-AEB7-84214BC9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8DA4-ED88-4DE5-A9F7-EC980E38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6719-B8D6-47AE-A5A7-AA256758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F896A-DA12-41CA-9C4C-EBEAE3D0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3340755"/>
            <a:ext cx="3343275" cy="25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8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극 좌표계</a:t>
            </a:r>
            <a:r>
              <a:rPr lang="en-US" altLang="ko-KR" sz="3200" dirty="0"/>
              <a:t>(</a:t>
            </a:r>
            <a:r>
              <a:rPr lang="en-US" sz="3200" dirty="0"/>
              <a:t>Polar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003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평면 위의 위치를 각도와 거리를 써서 나타낸다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극좌표계는 두 점 사이의 관계가 각이나 거리로 쉽게 표현한다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직교 좌표계에서는 삼각함수로 복잡하게 나타나는 관계가 극좌표계에서는 간단하게 표현된다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https://upload.wikimedia.org/wikipedia/commons/thumb/1/13/Polar_graph_paper.svg/250px-Polar_graph_paper.svg.png">
            <a:extLst>
              <a:ext uri="{FF2B5EF4-FFF2-40B4-BE49-F238E27FC236}">
                <a16:creationId xmlns:a16="http://schemas.microsoft.com/office/drawing/2014/main" id="{40DE4305-02F6-4F34-8CB0-2E9C345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60" y="3218572"/>
            <a:ext cx="2990971" cy="29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ê·¹ ì¢íê³">
            <a:extLst>
              <a:ext uri="{FF2B5EF4-FFF2-40B4-BE49-F238E27FC236}">
                <a16:creationId xmlns:a16="http://schemas.microsoft.com/office/drawing/2014/main" id="{A886999C-182E-406A-A991-B939007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39" y="3445776"/>
            <a:ext cx="3252001" cy="253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90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원통 좌표계</a:t>
            </a:r>
            <a:r>
              <a:rPr lang="en-US" altLang="ko-KR" sz="3200" dirty="0"/>
              <a:t>(</a:t>
            </a:r>
            <a:r>
              <a:rPr lang="en-US" sz="3200" dirty="0"/>
              <a:t>Cylindrical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80876"/>
          </a:xfrm>
        </p:spPr>
        <p:txBody>
          <a:bodyPr/>
          <a:lstStyle/>
          <a:p>
            <a:r>
              <a:rPr lang="ko-KR" altLang="en-US" dirty="0"/>
              <a:t>원통좌표계 </a:t>
            </a:r>
            <a:r>
              <a:rPr lang="en-US" altLang="ko-KR" dirty="0"/>
              <a:t>(cylindrical coordinate system)</a:t>
            </a:r>
            <a:r>
              <a:rPr lang="ko-KR" altLang="en-US" dirty="0"/>
              <a:t>는  극좌표계에 평면에서부터의 높이</a:t>
            </a:r>
            <a:r>
              <a:rPr lang="en-US" altLang="ko-KR" dirty="0"/>
              <a:t> z</a:t>
            </a:r>
            <a:r>
              <a:rPr lang="ko-KR" altLang="en-US" dirty="0"/>
              <a:t>를 더해</a:t>
            </a:r>
            <a:r>
              <a:rPr lang="en-US" altLang="ko-KR" dirty="0"/>
              <a:t>, (r,</a:t>
            </a:r>
            <a:r>
              <a:rPr lang="el-GR" dirty="0"/>
              <a:t> θ</a:t>
            </a:r>
            <a:r>
              <a:rPr lang="en-US" altLang="ko-KR" dirty="0"/>
              <a:t>, z)</a:t>
            </a:r>
            <a:r>
              <a:rPr lang="ko-KR" altLang="en-US" dirty="0"/>
              <a:t> 로 이루어지는 좌표계이다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2054" name="Picture 6" descr="CylindricalCoordinates">
            <a:extLst>
              <a:ext uri="{FF2B5EF4-FFF2-40B4-BE49-F238E27FC236}">
                <a16:creationId xmlns:a16="http://schemas.microsoft.com/office/drawing/2014/main" id="{A8A78DE3-2CB1-4E87-A0CB-B79A087D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61" y="2733619"/>
            <a:ext cx="2505952" cy="30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1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921E-4101-439B-987B-E784C737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구형 좌표계</a:t>
            </a:r>
            <a:r>
              <a:rPr lang="en-US" altLang="ko-KR" sz="3600" dirty="0"/>
              <a:t>(</a:t>
            </a:r>
            <a:r>
              <a:rPr lang="en-US" sz="3600" dirty="0"/>
              <a:t>Spherical Coordinate System 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8DFF-0552-434A-9193-52009D71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29206"/>
          </a:xfrm>
        </p:spPr>
        <p:txBody>
          <a:bodyPr>
            <a:normAutofit/>
          </a:bodyPr>
          <a:lstStyle/>
          <a:p>
            <a:r>
              <a:rPr lang="ko-KR" altLang="en-US" dirty="0"/>
              <a:t>구형 좌표계는 구 대칭이 나타나는 문제에서 유용하다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EF5C-CDF3-4D65-9D61-46CA8136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5AED-5318-479C-80A0-E17AF35B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BBE1-4277-47E6-9C04-B7C37CD4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95036-CF4F-4EAF-ACF2-B0C95B72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8" y="2991658"/>
            <a:ext cx="3340544" cy="2583809"/>
          </a:xfrm>
          <a:prstGeom prst="rect">
            <a:avLst/>
          </a:prstGeom>
        </p:spPr>
      </p:pic>
      <p:pic>
        <p:nvPicPr>
          <p:cNvPr id="3086" name="Picture 14" descr="SphericalCoordinates">
            <a:extLst>
              <a:ext uri="{FF2B5EF4-FFF2-40B4-BE49-F238E27FC236}">
                <a16:creationId xmlns:a16="http://schemas.microsoft.com/office/drawing/2014/main" id="{12E948AE-15F3-468B-8D7D-FDE6BDD8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8" y="2297877"/>
            <a:ext cx="3880204" cy="37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</a:t>
            </a:r>
            <a:r>
              <a:rPr lang="ko-KR" altLang="en-US"/>
              <a:t>비행 기술</a:t>
            </a:r>
            <a:r>
              <a:rPr lang="en-US" altLang="ko-KR"/>
              <a:t> </a:t>
            </a:r>
            <a:r>
              <a:rPr lang="ko-KR" altLang="en-US"/>
              <a:t>발전 추세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15BB-CFBD-4050-A2E8-079D814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b="0" dirty="0"/>
              <a:t>타원 원통 좌표</a:t>
            </a:r>
            <a:r>
              <a:rPr lang="en-US" altLang="ko-KR" sz="3200" b="0" dirty="0"/>
              <a:t>(</a:t>
            </a:r>
            <a:r>
              <a:rPr lang="en-US" sz="3200" b="0" dirty="0"/>
              <a:t>Elliptic Cylindrical Coordinates)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9C8E-38D0-41C8-A953-853D058B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95-A2B3-4C3B-BDBB-92344DDD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F493-3104-4DA2-BBD8-D49BF92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4098" name="Picture 2" descr="EllipticCylindricalCoord">
            <a:extLst>
              <a:ext uri="{FF2B5EF4-FFF2-40B4-BE49-F238E27FC236}">
                <a16:creationId xmlns:a16="http://schemas.microsoft.com/office/drawing/2014/main" id="{39D63A1F-24A0-416F-87A7-25D617FA3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75" y="1552851"/>
            <a:ext cx="5110948" cy="4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5E3-7348-4420-BDB4-00C5AE43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470D-CAA3-479B-941F-6E69E38A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위치의 단위 변화량은 속도이다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속도의 단위 변화량은 가속도이다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951B-7655-474D-B14C-F2EFE556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25E7-78B9-48CD-B8FE-CA294636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16F4-557B-469A-A678-7AB488CB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1AD0-0150-4592-8745-CDC5C00F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82" y="2894773"/>
            <a:ext cx="3783435" cy="2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8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F6E-6BDD-4C25-9DF9-CB2579F4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4C3D-0829-4AB9-B5E8-BFB6AF14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9231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물체의 위치가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1</a:t>
            </a:r>
            <a:r>
              <a:rPr lang="ko-KR" altLang="en-US" dirty="0"/>
              <a:t>에서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2 </a:t>
            </a:r>
            <a:r>
              <a:rPr lang="ko-KR" altLang="en-US" dirty="0"/>
              <a:t>로 시간에 따라 변화한다</a:t>
            </a:r>
            <a:r>
              <a:rPr lang="en-US" altLang="ko-KR" dirty="0"/>
              <a:t>.</a:t>
            </a:r>
          </a:p>
          <a:p>
            <a:r>
              <a:rPr lang="ko-KR" altLang="en-US"/>
              <a:t>변위</a:t>
            </a:r>
            <a:r>
              <a:rPr lang="ko-KR" altLang="en-US" i="1"/>
              <a:t> </a:t>
            </a:r>
            <a:r>
              <a:rPr lang="en-US" altLang="ko-KR" i="1"/>
              <a:t>∆</a:t>
            </a:r>
            <a:r>
              <a:rPr lang="en-US" altLang="ko-KR" b="1" i="1" dirty="0"/>
              <a:t>r</a:t>
            </a:r>
            <a:r>
              <a:rPr lang="ko-KR" altLang="en-US" dirty="0"/>
              <a:t>은 위치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5B68-B0F9-40F3-BA85-75CA57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25AB8-0558-4409-9B71-C3640C5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C061-F62A-4A63-BE99-B4F7DE1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E9786-04DB-4864-B37F-0EBE1925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2632809"/>
            <a:ext cx="4449245" cy="3238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4313E-6330-4B31-8DC5-15343221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5" y="3105308"/>
            <a:ext cx="3277219" cy="27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3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DFF-9206-4533-AA79-DC540BC2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D990-8E35-4FC6-A7AB-52EABC8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속도는 위치의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위치의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CD8-EB75-4835-A97A-95D93583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ADF1-980A-4D9D-A7FA-DC317961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3F52-BD62-4183-9724-D90726A7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7C7F8-00A4-44DA-BC72-3FDD02C5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24" y="2934235"/>
            <a:ext cx="2440531" cy="266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/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46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6B27-4068-4D14-BF91-E22EDD82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695E-4E34-4797-808C-597CCE4A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가속도는 속도의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가속도는 속도의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AE17-201C-4DDF-B853-CA6929D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4264-51A0-463B-8229-6DB8BBC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5A51-2B44-485E-81E6-319C1F3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/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/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31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연습문제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/>
          <a:lstStyle/>
          <a:p>
            <a:r>
              <a:rPr lang="ko-KR" altLang="en-US" dirty="0"/>
              <a:t>원 운동을 하는 물체의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0" y="2390864"/>
            <a:ext cx="3244751" cy="298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C8982-4567-4F43-B89C-885D203E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3" y="2236935"/>
            <a:ext cx="3982006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99948-5519-4569-9B9C-D4C62127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73" y="3022632"/>
            <a:ext cx="5363323" cy="7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00BA1-A922-4EE0-BCE6-5D6A671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73" y="4135120"/>
            <a:ext cx="5658640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81781-0280-4B05-A590-D45B9F258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486" y="4924076"/>
            <a:ext cx="4248743" cy="4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81CBA-5C9E-4A48-BFCE-43A49A6F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791" y="5602729"/>
            <a:ext cx="278168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7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과제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원 운동을 하는 물체의 가속도를 극좌표계에서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7" y="2390863"/>
            <a:ext cx="3244751" cy="2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7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BAF-CF61-4135-8DF9-1A85F5A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뉴톤의 운동 법칙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54C57-EBBA-424D-9DFC-E435D79B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관성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힘과 가속도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작용</a:t>
            </a:r>
            <a:r>
              <a:rPr lang="en-US" altLang="ko-KR" sz="3200" dirty="0"/>
              <a:t>,</a:t>
            </a:r>
            <a:r>
              <a:rPr lang="ko-KR" altLang="en-US" sz="3200" dirty="0"/>
              <a:t>반작용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3511F-D829-4E69-B994-A946EDF0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0B943-A036-4106-ADEA-6465E53F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B5B3E-2536-427B-B47D-4195FB6E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3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86F-454A-495E-A029-FE0A09B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관성의 법칙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5E8A-E43C-4775-9742-3683DA302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281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관성</a:t>
            </a:r>
            <a:r>
              <a:rPr lang="en-US" altLang="ko-KR" dirty="0"/>
              <a:t>(Inertia) : </a:t>
            </a:r>
            <a:r>
              <a:rPr lang="ko-KR" altLang="en-US" dirty="0"/>
              <a:t>물체에 작용하는 힘이 없으면 일정한 속도를 유지한다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관성계</a:t>
            </a:r>
            <a:r>
              <a:rPr lang="en-US" altLang="ko-KR" dirty="0"/>
              <a:t>(Inertial Frame)</a:t>
            </a:r>
            <a:r>
              <a:rPr lang="ko-KR" altLang="en-US" dirty="0"/>
              <a:t>는 일정한 속도로 운동하는 닫힌 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뉴튼의 운동 법칙이 적용된다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69B8-32E6-481F-BAB5-9B059CDF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7EFA-DF91-4544-88BC-7390D504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1B85-D0A0-4BB7-B4F4-00879BD1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5122" name="Picture 2" descr="Image result for ê´ì±">
            <a:extLst>
              <a:ext uri="{FF2B5EF4-FFF2-40B4-BE49-F238E27FC236}">
                <a16:creationId xmlns:a16="http://schemas.microsoft.com/office/drawing/2014/main" id="{1CF7139B-58B2-4F3C-B0F2-C1CD5F1A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08" y="3838923"/>
            <a:ext cx="5735725" cy="21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0" y="4106621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29" y="4035054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68982" y="4287062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228" y="406627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FC4C-57A7-4F05-A602-8F23A39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힘과 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5B6A-BAC6-4A9C-B19F-AC0A8232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139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물체에 작용하는 힘은 운동량의 변화량이다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물체의 가속도는 힘에 비례한다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D0B2-015F-4EB2-87FB-E5F847E5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57E3-4795-4A14-BFA4-569D8354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704F-2B2B-4C53-873E-69A3895B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/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B4573-A4FB-478C-9282-53AFACEB5A39}"/>
              </a:ext>
            </a:extLst>
          </p:cNvPr>
          <p:cNvGrpSpPr/>
          <p:nvPr/>
        </p:nvGrpSpPr>
        <p:grpSpPr>
          <a:xfrm>
            <a:off x="2582248" y="4592969"/>
            <a:ext cx="4121301" cy="1225390"/>
            <a:chOff x="2653209" y="4606656"/>
            <a:chExt cx="4121301" cy="122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/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a14:m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M</a:t>
                  </a:r>
                  <a:r>
                    <a:rPr lang="en-US" sz="2800" b="1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  </a:t>
                  </a:r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blipFill>
                  <a:blip r:embed="rId3"/>
                  <a:stretch>
                    <a:fillRect t="-392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80F17-72AE-4AA8-B89F-7DE8ABBCD6D8}"/>
                </a:ext>
              </a:extLst>
            </p:cNvPr>
            <p:cNvSpPr/>
            <p:nvPr/>
          </p:nvSpPr>
          <p:spPr>
            <a:xfrm>
              <a:off x="3167057" y="5462714"/>
              <a:ext cx="215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(when M is constant)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6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B4C9-E04C-4591-A056-A34230CA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작용</a:t>
            </a:r>
            <a:r>
              <a:rPr lang="en-US" altLang="ko-KR" dirty="0"/>
              <a:t>/</a:t>
            </a:r>
            <a:r>
              <a:rPr lang="ko-KR" altLang="en-US" dirty="0"/>
              <a:t>반작용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E42D-E0FC-4BA9-9719-744E79FA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018803"/>
          </a:xfrm>
        </p:spPr>
        <p:txBody>
          <a:bodyPr/>
          <a:lstStyle/>
          <a:p>
            <a:r>
              <a:rPr lang="ko-KR" altLang="en-US" dirty="0"/>
              <a:t>두 물체 사이에 작용하는 힘은 크기가 같고 방향은 반대이다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5335-3DF3-4607-909B-7F39E3CB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277-D263-4DED-B4B6-9B3ED1F1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7592-EBB4-4A53-BE7D-235E5F8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A1555-A4E3-4A5B-B3DC-E4CCD9CEA474}"/>
              </a:ext>
            </a:extLst>
          </p:cNvPr>
          <p:cNvSpPr/>
          <p:nvPr/>
        </p:nvSpPr>
        <p:spPr>
          <a:xfrm>
            <a:off x="3344748" y="4583928"/>
            <a:ext cx="2661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F967F-B885-413F-BEF5-08C4C923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6" y="2652604"/>
            <a:ext cx="481079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7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844A-F7D0-404D-88BE-C2F3E0FA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DCC7-C636-4C87-96FC-49CF01BA1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39289"/>
          </a:xfrm>
        </p:spPr>
        <p:txBody>
          <a:bodyPr/>
          <a:lstStyle/>
          <a:p>
            <a:r>
              <a:rPr lang="ko-KR" altLang="en-US" dirty="0"/>
              <a:t>아래의 운동을 뉴튼의 운동 법칙으로 설명하세요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3AAD-D01E-446E-B46A-B504A4F8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BFBA-50E3-4AF0-A9A6-8CF2C63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C42-2828-4F83-8F80-EDAB470F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8B3B54BD-9099-46B1-BBAF-5361AE63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60" y="2488116"/>
            <a:ext cx="6090025" cy="31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26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힘을 모두 표시하세요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7C54F-A056-4AEA-8B31-9785DF38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3" y="2333788"/>
            <a:ext cx="6603359" cy="32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순힘은 얼마인가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474E8-AAAB-4F42-806A-6746572B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9" y="2406021"/>
            <a:ext cx="4339147" cy="3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마찰이 없는 비탈면에서의 </a:t>
            </a:r>
            <a:r>
              <a:rPr lang="en-US" altLang="ko-KR" i="1" dirty="0"/>
              <a:t>M</a:t>
            </a:r>
            <a:r>
              <a:rPr lang="en-US" altLang="ko-KR" baseline="-25000" dirty="0"/>
              <a:t>1</a:t>
            </a:r>
            <a:r>
              <a:rPr lang="ko-KR" altLang="en-US" dirty="0"/>
              <a:t>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CECB2-EC73-415E-9D3B-1541BFAC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54" y="2453723"/>
            <a:ext cx="6386908" cy="33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0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B4C2-3208-4496-BC32-6A980E4C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48FA-9C6D-4299-847B-F5DA21B4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endParaRPr lang="en-US" altLang="ko-KR" dirty="0"/>
          </a:p>
          <a:p>
            <a:r>
              <a:rPr lang="ko-KR" altLang="en-US" dirty="0"/>
              <a:t>각 운동량</a:t>
            </a:r>
            <a:endParaRPr lang="en-US" altLang="ko-KR" dirty="0"/>
          </a:p>
          <a:p>
            <a:r>
              <a:rPr lang="ko-KR" altLang="en-US" dirty="0"/>
              <a:t>모멘텀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D4F0-F8AA-4EDA-A383-D5D06430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C693-D03E-4B18-85A6-400B41D9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FA75-4BA9-4B95-B8FF-9949A6F3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59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674-FE90-4837-BB1E-02F9498B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r>
              <a:rPr lang="en-US" altLang="ko-KR" dirty="0"/>
              <a:t>(Linear Momentum)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55C-97B9-4CF1-ABAB-31A0EC6F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63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운동량은 질량과 속도의 곱이다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4000" b="1" i="1" dirty="0"/>
              <a:t>p</a:t>
            </a:r>
            <a:r>
              <a:rPr lang="en-US" sz="4000" dirty="0"/>
              <a:t> = </a:t>
            </a:r>
            <a:r>
              <a:rPr lang="en-US" sz="4000" i="1" dirty="0"/>
              <a:t>m</a:t>
            </a:r>
            <a:r>
              <a:rPr lang="en-US" sz="4000" b="1" i="1" dirty="0"/>
              <a:t>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41CC-0FBB-44AA-B8C0-82A9A79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1CC8-D110-4A09-8C7A-617A81E4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EC35D-4122-4EAD-B3BA-CBB330E4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/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800" b="1" i="1" dirty="0"/>
                  <a:t> p </a:t>
                </a:r>
                <a:r>
                  <a:rPr lang="en-US" sz="4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blipFill>
                <a:blip r:embed="rId2"/>
                <a:stretch>
                  <a:fillRect t="-57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/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000" b="1" i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𝒗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40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5C8B17-F472-4671-90DF-A657AF53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97" y="3214028"/>
            <a:ext cx="3048365" cy="1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2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운동량 보존 법칙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작용 반작용 법칙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</a:p>
              <a:p>
                <a:r>
                  <a:rPr lang="ko-KR" altLang="en-US"/>
                  <a:t>운동량과 힘</a:t>
                </a:r>
                <a:endParaRPr lang="en-US" altLang="ko-KR"/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= </a:t>
                </a:r>
                <a:r>
                  <a:rPr lang="en-US"/>
                  <a:t>- </a:t>
                </a:r>
                <a:r>
                  <a:rPr lang="en-US" b="1" i="1"/>
                  <a:t>F</a:t>
                </a:r>
                <a:r>
                  <a:rPr lang="en-US" baseline="-25000"/>
                  <a:t>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</a:p>
              <a:p>
                <a:pPr lvl="1"/>
                <a:r>
                  <a:rPr lang="en-US" b="1" i="1"/>
                  <a:t>F</a:t>
                </a:r>
                <a:r>
                  <a:rPr lang="en-US" baseline="-25000"/>
                  <a:t>AB</a:t>
                </a:r>
                <a:r>
                  <a:rPr lang="en-US"/>
                  <a:t> + </a:t>
                </a:r>
                <a:r>
                  <a:rPr lang="en-US" b="1" i="1"/>
                  <a:t>F</a:t>
                </a:r>
                <a:r>
                  <a:rPr lang="en-US" baseline="-25000"/>
                  <a:t>BA </a:t>
                </a:r>
                <a:r>
                  <a:rPr lang="en-US"/>
                  <a:t>= 0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i="1" dirty="0"/>
                  <a:t> </a:t>
                </a:r>
                <a:r>
                  <a:rPr lang="en-US" b="1" i="1"/>
                  <a:t>p</a:t>
                </a:r>
                <a:r>
                  <a:rPr lang="en-US" baseline="-25000"/>
                  <a:t>A</a:t>
                </a:r>
                <a:r>
                  <a:rPr lang="en-US" b="1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b="1" dirty="0"/>
                  <a:t>( </a:t>
                </a:r>
                <a:r>
                  <a:rPr lang="en-US" b="1" i="1"/>
                  <a:t>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 b="1"/>
                  <a:t>)</a:t>
                </a:r>
                <a:endParaRPr lang="en-US" baseline="-25000"/>
              </a:p>
              <a:p>
                <a:pPr lvl="1"/>
                <a:r>
                  <a:rPr lang="en-US" b="1" i="1"/>
                  <a:t> p</a:t>
                </a:r>
                <a:r>
                  <a:rPr lang="en-US" baseline="-25000"/>
                  <a:t>B</a:t>
                </a:r>
                <a:r>
                  <a:rPr lang="en-US" b="1" i="1"/>
                  <a:t> + p</a:t>
                </a:r>
                <a:r>
                  <a:rPr lang="en-US" baseline="-25000"/>
                  <a:t>A</a:t>
                </a:r>
                <a:r>
                  <a:rPr lang="en-US"/>
                  <a:t> = Constant</a:t>
                </a:r>
                <a:endParaRPr lang="en-US" baseline="-25000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5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2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0AD3-B16E-4F94-AEFE-E17257ED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운동량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각 운동량</a:t>
                </a:r>
                <a:r>
                  <a:rPr lang="en-US" altLang="ko-KR" sz="2000" dirty="0"/>
                  <a:t>(Angular Momentum)</a:t>
                </a:r>
                <a:r>
                  <a:rPr lang="ko-KR" altLang="en-US" sz="2000" dirty="0"/>
                  <a:t>은 위치와 운동량의 벡터곱이다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J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 err="1"/>
                  <a:t>p</a:t>
                </a:r>
                <a:r>
                  <a:rPr lang="en-US" sz="2400" dirty="0"/>
                  <a:t>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i="1" dirty="0"/>
                  <a:t>m</a:t>
                </a:r>
                <a:r>
                  <a:rPr lang="en-US" sz="2400" b="1" i="1" dirty="0"/>
                  <a:t>v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토크</a:t>
                </a:r>
                <a:r>
                  <a:rPr lang="en-US" altLang="ko-KR" sz="2000" dirty="0"/>
                  <a:t>(Torque)</a:t>
                </a:r>
                <a:r>
                  <a:rPr lang="ko-KR" altLang="en-US" sz="2000" dirty="0"/>
                  <a:t>는 위치와 힘의 벡터 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N = 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/>
                  <a:t>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  <a:blipFill>
                <a:blip r:embed="rId2"/>
                <a:stretch>
                  <a:fillRect l="-905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9E08-7F3E-490A-9F80-16201FB3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64C4-197A-408F-A9D6-3ABD381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D069-AF1A-4DA2-8F43-864C992C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ED685-29F5-40B5-8A00-74CE62F6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06" y="253489"/>
            <a:ext cx="2685319" cy="35596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BB38B5-2A05-4333-A9E8-DB46CF2CFE1F}"/>
              </a:ext>
            </a:extLst>
          </p:cNvPr>
          <p:cNvGrpSpPr/>
          <p:nvPr/>
        </p:nvGrpSpPr>
        <p:grpSpPr>
          <a:xfrm>
            <a:off x="4375466" y="4062936"/>
            <a:ext cx="4062635" cy="2040698"/>
            <a:chOff x="3999988" y="3883024"/>
            <a:chExt cx="4982270" cy="25284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F4FEDE-6A7F-4F9F-8CAD-83AB403C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4331" y="4827973"/>
              <a:ext cx="3115110" cy="8192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3797C6-392C-48FD-B00A-28C4CACA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9988" y="3883024"/>
              <a:ext cx="4982270" cy="8859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E5D947-D8EC-4C86-AB94-33572F02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0607" y="5592163"/>
              <a:ext cx="2972215" cy="81926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62243-0A6A-4D73-BF2F-CDA1DD524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627" y="3920396"/>
            <a:ext cx="1679736" cy="10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919D-A586-412B-99F7-AEE28C90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힘과 토크 예시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DC2F-43C4-4FFA-B205-0547E4FD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F840-3679-4E96-A851-AAA62A8E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AAA2-C5D6-4513-8F61-377E88C1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pic>
        <p:nvPicPr>
          <p:cNvPr id="1028" name="Picture 4" descr="Torque animation.gif">
            <a:extLst>
              <a:ext uri="{FF2B5EF4-FFF2-40B4-BE49-F238E27FC236}">
                <a16:creationId xmlns:a16="http://schemas.microsoft.com/office/drawing/2014/main" id="{5359C47E-A275-4FF9-A9A9-E089D2A26A2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42" y="1620687"/>
            <a:ext cx="5693916" cy="39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78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427C-DCFA-46B9-B302-2CCDF036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 운동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58135-0CAE-4AE9-80F6-5B85C9961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altLang="ko-KR" dirty="0"/>
          </a:p>
          <a:p>
            <a:r>
              <a:rPr lang="ko-KR" altLang="en-US" dirty="0"/>
              <a:t>일과 에너지</a:t>
            </a:r>
            <a:endParaRPr lang="en-US" altLang="ko-KR" dirty="0"/>
          </a:p>
          <a:p>
            <a:r>
              <a:rPr lang="ko-KR" altLang="en-US" dirty="0"/>
              <a:t>각 운동량과 운동 에너지</a:t>
            </a:r>
            <a:endParaRPr lang="en-US" altLang="ko-KR" dirty="0"/>
          </a:p>
          <a:p>
            <a:r>
              <a:rPr lang="ko-KR" altLang="en-US" dirty="0"/>
              <a:t>관성 모멘트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B4FC-768E-437B-90D2-4CADDEDD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2E3A0-7A7E-4B38-AF65-4D35BBBF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FF036-D34D-4717-9E84-0B84ED77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55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A522-E64C-499D-B851-DB2E4CE1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F48AA-647D-4210-86E7-DFD8D299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87879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강체</a:t>
            </a:r>
            <a:r>
              <a:rPr lang="en-US" altLang="ko-KR" dirty="0"/>
              <a:t>(</a:t>
            </a:r>
            <a:r>
              <a:rPr lang="ko-KR" altLang="en-US" dirty="0"/>
              <a:t>剛體</a:t>
            </a:r>
            <a:r>
              <a:rPr lang="en-US" altLang="ko-KR" dirty="0"/>
              <a:t>, Rigid body)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형태가 고정되어 변하지 않는 물체이다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강체는 상호간의 거리가 변하지 않는 입자들의 </a:t>
            </a:r>
            <a:r>
              <a:rPr lang="ko-KR" altLang="en-US"/>
              <a:t>집합니다</a:t>
            </a:r>
            <a:r>
              <a:rPr lang="en-US" altLang="ko-KR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강체의 진동은 고려하지 않는다</a:t>
            </a:r>
            <a:r>
              <a:rPr lang="en-US" altLang="ko-KR"/>
              <a:t>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실제 세계에서 모든 물체는 외력을 가함에 따라 조금씩 모양이나 </a:t>
            </a:r>
            <a:r>
              <a:rPr lang="ko-KR" altLang="en-US"/>
              <a:t>크기가 변형된다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/>
              <a:t>변형되는 </a:t>
            </a:r>
            <a:r>
              <a:rPr lang="ko-KR" altLang="en-US" dirty="0"/>
              <a:t>정도가 무시할 수 있을 만큼 작다면 </a:t>
            </a:r>
            <a:r>
              <a:rPr lang="ko-KR" altLang="en-US"/>
              <a:t>강체로 가정한다</a:t>
            </a:r>
            <a:r>
              <a:rPr lang="en-US" altLang="ko-KR" dirty="0"/>
              <a:t>.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6D481-C47F-43A7-BBC3-337C996D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C21AF-CAA4-418F-B7EE-EFD1532D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5291-29D8-44EE-8826-6DA4EFE4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2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일과 운동 에너지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/>
                  <a:t>물체가 </a:t>
                </a:r>
                <a:r>
                  <a:rPr lang="en-US" altLang="ko-KR"/>
                  <a:t>A</a:t>
                </a:r>
                <a:r>
                  <a:rPr lang="ko-KR" altLang="en-US"/>
                  <a:t>에서 </a:t>
                </a:r>
                <a:r>
                  <a:rPr lang="en-US" altLang="ko-KR"/>
                  <a:t>B</a:t>
                </a:r>
                <a:r>
                  <a:rPr lang="ko-KR" altLang="en-US"/>
                  <a:t>로 이동하는 동안 가해지 일은 힘</a:t>
                </a:r>
                <a:r>
                  <a:rPr lang="en-US" altLang="ko-KR"/>
                  <a:t>(</a:t>
                </a:r>
                <a:r>
                  <a:rPr lang="en-US" altLang="ko-KR" b="1" i="1"/>
                  <a:t>F</a:t>
                </a:r>
                <a:r>
                  <a:rPr lang="en-US" altLang="ko-KR"/>
                  <a:t>)</a:t>
                </a:r>
                <a:r>
                  <a:rPr lang="ko-KR" altLang="en-US"/>
                  <a:t>과 변위</a:t>
                </a:r>
                <a:r>
                  <a:rPr lang="en-US" altLang="ko-KR"/>
                  <a:t>(</a:t>
                </a:r>
                <a:r>
                  <a:rPr lang="en-US" altLang="ko-KR" i="1"/>
                  <a:t>∆</a:t>
                </a:r>
                <a:r>
                  <a:rPr lang="en-US" altLang="ko-KR" b="1" i="1"/>
                  <a:t>r</a:t>
                </a:r>
                <a:r>
                  <a:rPr lang="en-US" altLang="ko-KR"/>
                  <a:t>)</a:t>
                </a:r>
                <a:r>
                  <a:rPr lang="ko-KR" altLang="en-US"/>
                  <a:t>의 내적의 합이다</a:t>
                </a:r>
                <a:r>
                  <a:rPr lang="en-US" altLang="ko-KR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/>
                  <a:t>일은 운동에너지</a:t>
                </a:r>
                <a:r>
                  <a:rPr lang="en-US" altLang="ko-KR"/>
                  <a:t>(Kinetic Energy)</a:t>
                </a:r>
                <a:r>
                  <a:rPr lang="ko-KR" altLang="en-US"/>
                  <a:t>의 변화량이다</a:t>
                </a:r>
                <a:r>
                  <a:rPr lang="en-US" altLang="ko-KR"/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nary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2</m:t>
                        </m:r>
                      </m:sup>
                    </m:sSubSup>
                  </m:oMath>
                </a14:m>
                <a:r>
                  <a:rPr lang="en-US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2">
                  <a:lnSpc>
                    <a:spcPct val="110000"/>
                  </a:lnSpc>
                </a:pPr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/>
              </a:p>
              <a:p>
                <a:pPr lvl="1">
                  <a:lnSpc>
                    <a:spcPct val="110000"/>
                  </a:lnSpc>
                </a:pPr>
                <a:endParaRPr lang="en-US"/>
              </a:p>
              <a:p>
                <a:pPr>
                  <a:lnSpc>
                    <a:spcPct val="11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9" y="1255271"/>
                <a:ext cx="8543924" cy="4921692"/>
              </a:xfrm>
              <a:blipFill>
                <a:blip r:embed="rId2"/>
                <a:stretch>
                  <a:fillRect l="-999" t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86" y="3900881"/>
            <a:ext cx="2426317" cy="1455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3379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 운동량와 운동 에너지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각운동량의 정의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J </a:t>
                </a:r>
                <a:r>
                  <a:rPr lang="en-US" dirty="0"/>
                  <a:t>=</a:t>
                </a:r>
                <a:r>
                  <a:rPr lang="en-US" b="1" dirty="0"/>
                  <a:t> 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1" dirty="0" err="1"/>
                  <a:t>p</a:t>
                </a:r>
                <a:r>
                  <a:rPr lang="en-US" dirty="0"/>
                  <a:t> = </a:t>
                </a:r>
                <a:r>
                  <a:rPr lang="en-US" b="1" dirty="0" err="1"/>
                  <a:t>r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i="1" dirty="0"/>
                  <a:t>m</a:t>
                </a:r>
                <a:r>
                  <a:rPr lang="en-US" b="1" dirty="0"/>
                  <a:t>v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강체의 각 운동량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228070" cy="4921692"/>
              </a:xfrm>
              <a:blipFill>
                <a:blip r:embed="rId2"/>
                <a:stretch>
                  <a:fillRect l="-1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70" y="226504"/>
            <a:ext cx="2764630" cy="2776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/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359" y="3057995"/>
                <a:ext cx="1778978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97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관성 모멘트</a:t>
            </a:r>
            <a:r>
              <a:rPr lang="en-US" altLang="ko-KR"/>
              <a:t>(Moments of Inertia)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/>
                  <a:t>강체의 운동 에너지</a:t>
                </a:r>
                <a:endParaRPr lang="en-US" b="1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관성 모멘트</a:t>
                </a: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i="1" dirty="0" err="1"/>
                  <a:t>I</a:t>
                </a:r>
                <a:r>
                  <a:rPr lang="en-US" i="1" baseline="-25000" dirty="0" err="1"/>
                  <a:t>z</a:t>
                </a:r>
                <a:r>
                  <a:rPr lang="en-US" dirty="0"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각 운동량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en-US" i="1" dirty="0"/>
                  <a:t>J</a:t>
                </a:r>
                <a:r>
                  <a:rPr lang="en-US" i="1" baseline="-25000" dirty="0"/>
                  <a:t>a</a:t>
                </a:r>
                <a:r>
                  <a:rPr lang="en-US" dirty="0"/>
                  <a:t> =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a</a:t>
                </a:r>
                <a:r>
                  <a:rPr lang="el-GR" i="1" dirty="0"/>
                  <a:t>ω</a:t>
                </a:r>
                <a:endParaRPr lang="en-US" i="1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토크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𝐼𝑎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4" cy="4921692"/>
              </a:xfrm>
              <a:blipFill>
                <a:blip r:embed="rId2"/>
                <a:stretch>
                  <a:fillRect l="-1142" t="-1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57" y="3355596"/>
            <a:ext cx="3688138" cy="27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4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막대의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길이 </a:t>
            </a:r>
            <a:r>
              <a:rPr lang="en-US" altLang="ko-KR" i="1"/>
              <a:t>L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얇은 막대의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2777592"/>
            <a:ext cx="576342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3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원반의 관성 모멘트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68310"/>
          </a:xfrm>
        </p:spPr>
        <p:txBody>
          <a:bodyPr/>
          <a:lstStyle/>
          <a:p>
            <a:r>
              <a:rPr lang="ko-KR" altLang="en-US"/>
              <a:t>반경 </a:t>
            </a:r>
            <a:r>
              <a:rPr lang="en-US" altLang="ko-KR" i="1"/>
              <a:t>R</a:t>
            </a:r>
            <a:r>
              <a:rPr lang="en-US" altLang="ko-KR"/>
              <a:t>, </a:t>
            </a:r>
            <a:r>
              <a:rPr lang="ko-KR" altLang="en-US"/>
              <a:t>무게 </a:t>
            </a:r>
            <a:r>
              <a:rPr lang="en-US" altLang="ko-KR" i="1"/>
              <a:t>M</a:t>
            </a:r>
            <a:r>
              <a:rPr lang="en-US" altLang="ko-KR"/>
              <a:t> </a:t>
            </a:r>
            <a:r>
              <a:rPr lang="ko-KR" altLang="en-US"/>
              <a:t>인 원반의 관성 모멘트는 아래와 같다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20" y="2491310"/>
            <a:ext cx="5376809" cy="35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57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 문제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𝑅𝐹</m:t>
                    </m:r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</m:t>
                        </m:r>
                      </m:e>
                    </m:d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⇒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𝑚𝑅𝑎</m:t>
                    </m:r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𝑀𝑅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𝑚𝑅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𝑚𝑔𝑅</m:t>
                    </m:r>
                  </m:oMath>
                </a14:m>
                <a:endParaRPr lang="en-US"/>
              </a:p>
              <a:p>
                <a:pPr>
                  <a:lnSpc>
                    <a:spcPct val="110000"/>
                  </a:lnSpc>
                </a:pPr>
                <a:r>
                  <a:rPr lang="en-US" b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6843887" cy="4921692"/>
              </a:xfrm>
              <a:blipFill>
                <a:blip r:embed="rId2"/>
                <a:stretch>
                  <a:fillRect l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88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1640787"/>
            <a:ext cx="2490413" cy="35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7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r>
              <a:rPr lang="en-US" altLang="ko-KR"/>
              <a:t>: </a:t>
            </a:r>
            <a:r>
              <a:rPr lang="ko-KR" altLang="en-US"/>
              <a:t>원통의 각가속도</a:t>
            </a:r>
            <a:r>
              <a:rPr lang="en-US" altLang="ko-KR"/>
              <a:t> 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41134" cy="2251327"/>
          </a:xfrm>
        </p:spPr>
        <p:txBody>
          <a:bodyPr/>
          <a:lstStyle/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1</a:t>
            </a:r>
            <a:r>
              <a:rPr lang="ko-KR" altLang="en-US"/>
              <a:t>의 축의 위치는 고정</a:t>
            </a:r>
            <a:endParaRPr lang="en-US" altLang="ko-KR"/>
          </a:p>
          <a:p>
            <a:r>
              <a:rPr lang="ko-KR" altLang="en-US"/>
              <a:t>원통 </a:t>
            </a:r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축은 수직으로만 자유 낙하</a:t>
            </a:r>
            <a:r>
              <a:rPr lang="en-US" altLang="ko-KR"/>
              <a:t> </a:t>
            </a:r>
            <a:r>
              <a:rPr lang="ko-KR" altLang="en-US"/>
              <a:t>및 자유 회전</a:t>
            </a:r>
            <a:endParaRPr lang="en-US" altLang="ko-KR"/>
          </a:p>
          <a:p>
            <a:r>
              <a:rPr lang="en-US" i="1"/>
              <a:t>M</a:t>
            </a:r>
            <a:r>
              <a:rPr lang="en-US" baseline="-25000"/>
              <a:t>2</a:t>
            </a:r>
            <a:r>
              <a:rPr lang="ko-KR" altLang="en-US"/>
              <a:t>의 질량 중심의 가속도는</a:t>
            </a:r>
            <a:r>
              <a:rPr lang="en-US" altLang="ko-KR"/>
              <a:t>?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21" y="2579559"/>
            <a:ext cx="2786337" cy="37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40" y="5135199"/>
            <a:ext cx="5590098" cy="5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3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982A-00AC-4117-A965-46482A01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동역학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E0BBC-5181-4288-9706-65F5A4D7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8D35C-2E4F-401B-9DF8-25C76455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56B8-9483-4F76-A5B6-B088736C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113BC-8A9E-40BF-883F-ECAF471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56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F0026-B2A8-41D4-A47E-957D1F49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드론의 분류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AD4D7-0A4B-4AFC-BDB7-792CA92A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2D0CB-9BA4-4EA0-AAF0-CBD68980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779C7-DA43-4D33-B8DC-1EF5BB0C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91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3F1E87-174A-4906-89E6-28995E910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1667765"/>
            <a:ext cx="8543925" cy="375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3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9936-A32F-4B18-88B7-B15565B2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Y4</a:t>
            </a:r>
            <a:r>
              <a:rPr lang="ko-KR" altLang="en-US" dirty="0"/>
              <a:t> </a:t>
            </a:r>
            <a:r>
              <a:rPr lang="en-US" altLang="ko-KR" dirty="0"/>
              <a:t>Drone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76A5-A72E-4F6B-8C01-C8779878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26DC-C9DD-4779-A564-C41D4EE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D00D-B0F4-40B8-8F4D-E0E57C3B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EB395A-6EF4-423C-A2F0-79777B2D9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11" y="1324890"/>
            <a:ext cx="5490977" cy="47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615C-FB78-45BB-9708-40C02EF0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단발 고정익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D028-0B8D-4118-8446-12FC8EA3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0C1FD-B512-406A-B79D-9708ABF5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7A17-963C-4A4F-B0A3-BEE71B44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641B0-821F-42B9-8CF5-5EE8D525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13217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프로펠러 회전 방향 </a:t>
            </a:r>
            <a:r>
              <a:rPr lang="en-US" altLang="ko-KR" dirty="0"/>
              <a:t>: </a:t>
            </a:r>
            <a:r>
              <a:rPr lang="ko-KR" altLang="en-US" dirty="0"/>
              <a:t>자동차 운전 방향과 유사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오른쪽 회전 </a:t>
            </a:r>
            <a:r>
              <a:rPr lang="en-US" altLang="ko-KR" dirty="0"/>
              <a:t>: </a:t>
            </a:r>
            <a:r>
              <a:rPr lang="ko-KR" altLang="en-US" dirty="0"/>
              <a:t>북 아메리카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왼쪽 회전 </a:t>
            </a:r>
            <a:r>
              <a:rPr lang="en-US" altLang="ko-KR" dirty="0"/>
              <a:t>: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홍콩</a:t>
            </a:r>
            <a:r>
              <a:rPr lang="en-US" altLang="ko-KR" dirty="0"/>
              <a:t>, </a:t>
            </a:r>
            <a:r>
              <a:rPr lang="ko-KR" altLang="en-US" dirty="0"/>
              <a:t>인도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역사적 정책적 사연</a:t>
            </a:r>
            <a:r>
              <a:rPr lang="en-US" altLang="ko-KR" dirty="0"/>
              <a:t>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BTW, Rolls-Royce : </a:t>
            </a:r>
            <a:r>
              <a:rPr lang="ko-KR" altLang="en-US" dirty="0"/>
              <a:t>반시계 방향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GE, P&amp;W : </a:t>
            </a:r>
            <a:r>
              <a:rPr lang="ko-KR" altLang="en-US" dirty="0"/>
              <a:t>시계 방향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기능상의 이점은 없음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1030" name="Picture 6" descr="Figure 1">
            <a:extLst>
              <a:ext uri="{FF2B5EF4-FFF2-40B4-BE49-F238E27FC236}">
                <a16:creationId xmlns:a16="http://schemas.microsoft.com/office/drawing/2014/main" id="{CE7FA05D-1390-4FEE-A097-83ACD113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20" y="3568179"/>
            <a:ext cx="4684052" cy="270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30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AF5DEB3-0B3F-4763-856A-CCA4BC84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r>
              <a:rPr lang="en-US" altLang="ko-KR" dirty="0" smtClean="0"/>
              <a:t>: </a:t>
            </a:r>
            <a:r>
              <a:rPr lang="en-US" dirty="0" err="1" smtClean="0"/>
              <a:t>SlipStream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34B0-CF43-4D10-840B-92579493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29204-C6BD-4D5B-90B0-0DCF507B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79F6C-F1FA-41D8-8A39-9A15200C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94</a:t>
            </a:fld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1AACBDE3-1537-496E-BAD3-BE5903B6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53" y="1533386"/>
            <a:ext cx="7802694" cy="437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63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5CFE-D72B-4FEC-BB5C-C38AC0BB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쌍발 고정익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39B4-BFEA-41A6-AF7C-3CF5C0F8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50660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프로펠러의 회전 방향은 전면에서 보았을 때 하트를 그리는 방향으로 회전한다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E72C3-6132-4DF2-B01C-BFAD3E41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03FC-53B2-47C9-9908-402680FE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A2FC7-CC17-4AB3-B783-BC9F3B41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30BC82-2D45-4771-ACB5-62B80086C5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21" y="2299322"/>
            <a:ext cx="7259695" cy="39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6D8CEB-A215-4DAC-872A-7024A279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Quadrotor Configuration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87497-619A-46E3-A5F9-3CB6C5A8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4F67-2A8A-4115-8F27-88F3F627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A0456-014D-4631-8E73-13963EF0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1ABB9-B767-4680-A6ED-E7F07610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98" y="1653864"/>
            <a:ext cx="4691432" cy="3550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E2AE1-05FC-4914-90A2-97181A6BBBC2}"/>
              </a:ext>
            </a:extLst>
          </p:cNvPr>
          <p:cNvSpPr txBox="1"/>
          <p:nvPr/>
        </p:nvSpPr>
        <p:spPr>
          <a:xfrm>
            <a:off x="1843456" y="5595578"/>
            <a:ext cx="215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Plus(+) Configuration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692E5F-AFEC-4F51-B94F-34472F84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63" y="2448812"/>
            <a:ext cx="2448503" cy="1960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9A846E-6EFE-462F-BABF-558C27945404}"/>
              </a:ext>
            </a:extLst>
          </p:cNvPr>
          <p:cNvSpPr txBox="1"/>
          <p:nvPr/>
        </p:nvSpPr>
        <p:spPr>
          <a:xfrm>
            <a:off x="6276663" y="5019470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1172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2B4F-1E61-4D83-A973-553C9A1B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034" y="5610325"/>
            <a:ext cx="3734789" cy="461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 </a:t>
            </a:r>
            <a:r>
              <a:rPr lang="en-US" sz="2400" i="1" dirty="0"/>
              <a:t>n</a:t>
            </a:r>
            <a:r>
              <a:rPr lang="en-US" sz="2400" dirty="0"/>
              <a:t>  = </a:t>
            </a:r>
            <a:r>
              <a:rPr lang="ko-KR" altLang="en-US" sz="2400" dirty="0"/>
              <a:t>멀티콥터의 </a:t>
            </a:r>
            <a:r>
              <a:rPr lang="en-US" altLang="ko-KR" sz="2400" dirty="0"/>
              <a:t>arm </a:t>
            </a:r>
            <a:r>
              <a:rPr lang="ko-KR" altLang="en-US" sz="2400" dirty="0"/>
              <a:t>개수</a:t>
            </a:r>
            <a:r>
              <a:rPr lang="en-US" altLang="ko-KR" sz="2400" dirty="0"/>
              <a:t>)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07F9B-1C3E-4F21-A043-54693E86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0949B-BED3-4125-BDDF-6FF0BE1E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3D9C3-F75B-4E4D-9173-316A9467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28EEF-0D84-4487-A8E2-CECE8F3E6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8" y="421582"/>
            <a:ext cx="7324890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Propeller </a:t>
            </a:r>
            <a:r>
              <a:rPr lang="ko-KR" altLang="en-US" dirty="0"/>
              <a:t>반경</a:t>
            </a:r>
            <a:r>
              <a:rPr lang="en-US" dirty="0"/>
              <a:t>/Airframe </a:t>
            </a:r>
            <a:r>
              <a:rPr lang="ko-KR" altLang="en-US" dirty="0"/>
              <a:t>반경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2ED4A-ECDE-42AB-9C82-1F4FDE3E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13" y="1457556"/>
            <a:ext cx="6908360" cy="2749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C53F2-A280-46D2-9921-478056B5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34" y="4633690"/>
            <a:ext cx="3596381" cy="6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F4D5-41E5-4359-8952-4A7B9066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Rotor Thrust and Torque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E553C1-6981-42B8-B48D-78E408C1D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420" y="1255713"/>
            <a:ext cx="7195160" cy="49212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D384-361B-47FA-9E0B-E07D349A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1DE4-B488-4494-9696-4652A8C3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A82CD-63B6-42F1-BE6C-406C8938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2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4499-9F44-4FDA-81DA-D2E46FEF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/>
              <a:t>: </a:t>
            </a:r>
            <a:r>
              <a:rPr lang="en-US" dirty="0"/>
              <a:t>Forces on a copter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53E6-329C-4173-B273-2C19C2A14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2586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T</a:t>
            </a:r>
            <a:r>
              <a:rPr lang="ko-KR" altLang="en-US" dirty="0"/>
              <a:t>와 </a:t>
            </a:r>
            <a:r>
              <a:rPr lang="en-US" altLang="ko-KR" i="1" dirty="0"/>
              <a:t>G</a:t>
            </a:r>
            <a:r>
              <a:rPr lang="ko-KR" altLang="en-US" dirty="0"/>
              <a:t>로 부터 추진력 </a:t>
            </a:r>
            <a:r>
              <a:rPr lang="en-US" altLang="ko-KR" i="1" dirty="0">
                <a:solidFill>
                  <a:srgbClr val="00B050"/>
                </a:solidFill>
              </a:rPr>
              <a:t>F</a:t>
            </a:r>
            <a:r>
              <a:rPr lang="en-US" altLang="ko-KR" i="1" baseline="-25000" dirty="0"/>
              <a:t> </a:t>
            </a:r>
            <a:r>
              <a:rPr lang="ko-KR" altLang="en-US" dirty="0"/>
              <a:t>를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1CE1E-015C-4870-931D-F29A31C8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12F03-442E-4123-9522-DE953F6A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95FE-435D-4755-A80C-576DFA3D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F28D1-F831-482A-B394-EA86C89AF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91" y="2290144"/>
            <a:ext cx="4420217" cy="3705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104806-742C-453B-9523-7A5974196E91}"/>
              </a:ext>
            </a:extLst>
          </p:cNvPr>
          <p:cNvCxnSpPr/>
          <p:nvPr/>
        </p:nvCxnSpPr>
        <p:spPr>
          <a:xfrm flipH="1">
            <a:off x="3348475" y="4236440"/>
            <a:ext cx="15674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773A55-C3AB-46C9-93C9-6E1C6FC61DE2}"/>
              </a:ext>
            </a:extLst>
          </p:cNvPr>
          <p:cNvSpPr/>
          <p:nvPr/>
        </p:nvSpPr>
        <p:spPr>
          <a:xfrm>
            <a:off x="2857849" y="3995967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z="24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12430</TotalTime>
  <Words>3274</Words>
  <Application>Microsoft Office PowerPoint</Application>
  <PresentationFormat>A4 용지(210x297mm)</PresentationFormat>
  <Paragraphs>834</Paragraphs>
  <Slides>115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4" baseType="lpstr">
      <vt:lpstr>맑은 고딕</vt:lpstr>
      <vt:lpstr>바탕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 발전 추세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 : 구의 표면적 공식 증명</vt:lpstr>
      <vt:lpstr>구의 표면적 증명의 예(정답 아님.)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Vector가 아닌 예</vt:lpstr>
      <vt:lpstr>벡터 물리학적 표기법</vt:lpstr>
      <vt:lpstr>벡터 수학적 표기법</vt:lpstr>
      <vt:lpstr>행렬</vt:lpstr>
      <vt:lpstr>행렬(Matrix)의 정의</vt:lpstr>
      <vt:lpstr>행렬 응용</vt:lpstr>
      <vt:lpstr>선형 방정식</vt:lpstr>
      <vt:lpstr>행렬식(Determinant) 1</vt:lpstr>
      <vt:lpstr>과제</vt:lpstr>
      <vt:lpstr>행렬식 공식 1</vt:lpstr>
      <vt:lpstr>행렬식 공식 2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 1</vt:lpstr>
      <vt:lpstr>벡터 외적 응용 2</vt:lpstr>
      <vt:lpstr>벡터 연산 응용</vt:lpstr>
      <vt:lpstr>과제: 폴리곤 면적 구하기</vt:lpstr>
      <vt:lpstr>드론 물리학</vt:lpstr>
      <vt:lpstr>좌표계</vt:lpstr>
      <vt:lpstr>좌표계(Coordinate System)</vt:lpstr>
      <vt:lpstr>직각 좌표계(Cartesian Coordinate System)</vt:lpstr>
      <vt:lpstr>극 좌표계(Polar coordinate system)</vt:lpstr>
      <vt:lpstr>원통 좌표계(Cylindrical coordinate system)</vt:lpstr>
      <vt:lpstr>구형 좌표계(Spherical Coordinate System )</vt:lpstr>
      <vt:lpstr>타원 원통 좌표(Elliptic Cylindrical Coordinates)</vt:lpstr>
      <vt:lpstr>위치/속도/가속도</vt:lpstr>
      <vt:lpstr>위치/속도/가속도</vt:lpstr>
      <vt:lpstr>위치</vt:lpstr>
      <vt:lpstr>속도</vt:lpstr>
      <vt:lpstr>가속도</vt:lpstr>
      <vt:lpstr>연습문제: 원운동 물체의 가속도 구하기</vt:lpstr>
      <vt:lpstr>과제: 원운동 물체의 가속도 구하기</vt:lpstr>
      <vt:lpstr>뉴톤의 운동 법칙</vt:lpstr>
      <vt:lpstr>1. 관성의 법칙</vt:lpstr>
      <vt:lpstr>2. 힘과 가속도</vt:lpstr>
      <vt:lpstr>3. 작용/반작용</vt:lpstr>
      <vt:lpstr>연습 문제</vt:lpstr>
      <vt:lpstr>연습 문제</vt:lpstr>
      <vt:lpstr>연습 문제</vt:lpstr>
      <vt:lpstr>과제</vt:lpstr>
      <vt:lpstr>모멘텀</vt:lpstr>
      <vt:lpstr>운동량(Linear Momentum)</vt:lpstr>
      <vt:lpstr>운동량 보존 법칙</vt:lpstr>
      <vt:lpstr>각 운동량</vt:lpstr>
      <vt:lpstr>힘과 토크 예시</vt:lpstr>
      <vt:lpstr>강체 운동</vt:lpstr>
      <vt:lpstr>강체</vt:lpstr>
      <vt:lpstr>일과 운동 에너지</vt:lpstr>
      <vt:lpstr>각 운동량와 운동 에너지</vt:lpstr>
      <vt:lpstr>관성 모멘트(Moments of Inertia)</vt:lpstr>
      <vt:lpstr>막대의 관성 모멘트</vt:lpstr>
      <vt:lpstr>원반의 관성 모멘트</vt:lpstr>
      <vt:lpstr>연습 문제: 원통의 각가속도</vt:lpstr>
      <vt:lpstr>과제: 원통의 각가속도 </vt:lpstr>
      <vt:lpstr>드론 동역학</vt:lpstr>
      <vt:lpstr>드론의 분류</vt:lpstr>
      <vt:lpstr>Y4 Drone</vt:lpstr>
      <vt:lpstr>단발 고정익</vt:lpstr>
      <vt:lpstr>과제: SlipStream</vt:lpstr>
      <vt:lpstr>쌍발 고정익</vt:lpstr>
      <vt:lpstr>Quadrotor Configuration</vt:lpstr>
      <vt:lpstr>Propeller 반경/Airframe 반경</vt:lpstr>
      <vt:lpstr>Rotor Thrust and Torque</vt:lpstr>
      <vt:lpstr>과제 : Forces on a copter</vt:lpstr>
      <vt:lpstr>Propeller Thrust 1</vt:lpstr>
      <vt:lpstr>Propeller Thrust 2</vt:lpstr>
      <vt:lpstr>Single Propeller Thrust and Reaction Torque</vt:lpstr>
      <vt:lpstr>Quadcopter Thrust and Moment</vt:lpstr>
      <vt:lpstr>Thrust/Moment 행렬</vt:lpstr>
      <vt:lpstr>끝.</vt:lpstr>
      <vt:lpstr>PowerPoint 프레젠테이션</vt:lpstr>
      <vt:lpstr>전기</vt:lpstr>
      <vt:lpstr>전원 직렬 연결</vt:lpstr>
      <vt:lpstr>전원 병렬 연결</vt:lpstr>
      <vt:lpstr>드론 항공 역학</vt:lpstr>
      <vt:lpstr>드론 개요</vt:lpstr>
      <vt:lpstr>드론의 응용 분야</vt:lpstr>
      <vt:lpstr>드론의 특성</vt:lpstr>
      <vt:lpstr>GPS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한세대</cp:lastModifiedBy>
  <cp:revision>2111</cp:revision>
  <dcterms:created xsi:type="dcterms:W3CDTF">2018-03-04T04:23:51Z</dcterms:created>
  <dcterms:modified xsi:type="dcterms:W3CDTF">2019-08-17T05:51:12Z</dcterms:modified>
</cp:coreProperties>
</file>